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484" r:id="rId3"/>
    <p:sldId id="469" r:id="rId4"/>
    <p:sldId id="485" r:id="rId5"/>
    <p:sldId id="477" r:id="rId6"/>
    <p:sldId id="487" r:id="rId7"/>
    <p:sldId id="409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MfPgONc30dtLT2n+KH2lDx0c1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BDEB45-81A9-4EC0-AAC3-A6CD6996CB06}">
  <a:tblStyle styleId="{E4BDEB45-81A9-4EC0-AAC3-A6CD6996CB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2"/>
    <p:restoredTop sz="93741" autoAdjust="0"/>
  </p:normalViewPr>
  <p:slideViewPr>
    <p:cSldViewPr snapToGrid="0">
      <p:cViewPr varScale="1">
        <p:scale>
          <a:sx n="111" d="100"/>
          <a:sy n="111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7FA3F-2FAA-48B8-9182-32811260517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EBD7EF3-8125-4E50-B459-603294B5B05B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IN" sz="16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Economic dependence  and impact categories</a:t>
          </a:r>
        </a:p>
      </dgm:t>
    </dgm:pt>
    <dgm:pt modelId="{3EB6E66D-9AA9-40F3-8127-592BCDF2A819}" type="parTrans" cxnId="{9C731013-4B30-49CF-8B36-05E46FD376B1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5826D2-215A-4E1E-BA4D-1FC1E25D8749}" type="sibTrans" cxnId="{9C731013-4B30-49CF-8B36-05E46FD376B1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45C8E79-9E9A-4036-B25C-6A7FF9C275C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sz="14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Formal workers engaged in TPPs</a:t>
          </a:r>
        </a:p>
      </dgm:t>
    </dgm:pt>
    <dgm:pt modelId="{5EF62C76-053E-4DD6-9332-B89B80642FA9}" type="parTrans" cxnId="{7B088960-5594-467A-A3F5-44529D0E6782}">
      <dgm:prSet custT="1"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5DCB75E-0A40-47D7-BC04-19B9A26770D1}" type="sibTrans" cxnId="{7B088960-5594-467A-A3F5-44529D0E6782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9FDBE3-87FA-4C31-B015-616D56C1FB9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sz="14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Indirect</a:t>
          </a:r>
        </a:p>
      </dgm:t>
    </dgm:pt>
    <dgm:pt modelId="{8BC50085-C367-4717-86A0-2567EC8D8DD7}" type="parTrans" cxnId="{93A5A914-EA5D-40F6-9561-B494D8A58240}">
      <dgm:prSet custT="1"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A7E242-7274-4034-B858-B0F891C06531}" type="sibTrans" cxnId="{93A5A914-EA5D-40F6-9561-B494D8A58240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F6D412-C781-4BED-B9E5-66FB9E7C809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sz="14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Induced</a:t>
          </a:r>
        </a:p>
      </dgm:t>
    </dgm:pt>
    <dgm:pt modelId="{916725AB-0A67-4E3F-BD67-ECC2B3EA586F}" type="parTrans" cxnId="{944E9564-28C5-4C3E-A64D-2FA6F9AC70A8}">
      <dgm:prSet custT="1"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BDA5F2-CB80-4950-B5D1-3ADB2F655462}" type="sibTrans" cxnId="{944E9564-28C5-4C3E-A64D-2FA6F9AC70A8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5166D0-C2A6-46AE-B323-FF6E70D59BC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sz="14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Direct</a:t>
          </a:r>
        </a:p>
      </dgm:t>
    </dgm:pt>
    <dgm:pt modelId="{FAC6A5C8-0B2A-4672-9ECF-923FB5A6FF25}" type="parTrans" cxnId="{2E574845-9A7A-4DBC-B904-24D178FC2EB9}">
      <dgm:prSet custT="1"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5541E0-979C-4F53-9B6D-A1F666197951}" type="sibTrans" cxnId="{2E574845-9A7A-4DBC-B904-24D178FC2EB9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E4233F-0352-4606-92FC-D4FBE2BDADA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sz="14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Workers such as those engaged in ash transportation from fly ash ponds</a:t>
          </a:r>
        </a:p>
      </dgm:t>
    </dgm:pt>
    <dgm:pt modelId="{7E4465C2-3DFD-4E47-A64F-23D021610BF4}" type="parTrans" cxnId="{00CB23F1-0945-4B1F-8A4A-92FFA7460C9D}">
      <dgm:prSet custT="1"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8995E6-E3C2-4AA7-80DB-FC0AD229912C}" type="sibTrans" cxnId="{00CB23F1-0945-4B1F-8A4A-92FFA7460C9D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74E3EB-367E-4ADB-B423-62838006373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sz="14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Informal workers engaged in TPPs</a:t>
          </a:r>
        </a:p>
      </dgm:t>
    </dgm:pt>
    <dgm:pt modelId="{351BD155-2CE4-40A7-B655-271691ABD31A}" type="sibTrans" cxnId="{CC78A25E-577D-459A-AFFA-6EA77D253EFD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50ADCC-EA9F-41D4-AEB6-A900F3B1444D}" type="parTrans" cxnId="{CC78A25E-577D-459A-AFFA-6EA77D253EFD}">
      <dgm:prSet custT="1"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4AF88F-3FB0-4308-8ADF-55E5ECB595B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sz="14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Local economic activities that have been induced by the TPP- businesses, service centres, etc.</a:t>
          </a:r>
        </a:p>
      </dgm:t>
    </dgm:pt>
    <dgm:pt modelId="{27D049FF-F589-42CF-A220-8B22C752ACFE}" type="parTrans" cxnId="{531E1D85-4D86-45E2-856A-72A4D8474417}">
      <dgm:prSet custT="1"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0A1913-A80A-468C-B112-482ED05B7BD2}" type="sibTrans" cxnId="{531E1D85-4D86-45E2-856A-72A4D8474417}">
      <dgm:prSet/>
      <dgm:spPr/>
      <dgm:t>
        <a:bodyPr/>
        <a:lstStyle/>
        <a:p>
          <a:endParaRPr lang="en-IN" sz="14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F965A32-8B07-43AA-A016-1275198B2857}" type="pres">
      <dgm:prSet presAssocID="{B017FA3F-2FAA-48B8-9182-32811260517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9C79C9-B206-4DCB-B622-2D37D6179851}" type="pres">
      <dgm:prSet presAssocID="{8EBD7EF3-8125-4E50-B459-603294B5B05B}" presName="root1" presStyleCnt="0"/>
      <dgm:spPr/>
    </dgm:pt>
    <dgm:pt modelId="{A3878947-2AFF-489C-A0EE-5F611E1EF499}" type="pres">
      <dgm:prSet presAssocID="{8EBD7EF3-8125-4E50-B459-603294B5B05B}" presName="LevelOneTextNode" presStyleLbl="node0" presStyleIdx="0" presStyleCnt="1" custLinFactNeighborY="0">
        <dgm:presLayoutVars>
          <dgm:chPref val="3"/>
        </dgm:presLayoutVars>
      </dgm:prSet>
      <dgm:spPr/>
    </dgm:pt>
    <dgm:pt modelId="{A04AE934-3BAB-462F-BBF0-C8EFEC1EFC36}" type="pres">
      <dgm:prSet presAssocID="{8EBD7EF3-8125-4E50-B459-603294B5B05B}" presName="level2hierChild" presStyleCnt="0"/>
      <dgm:spPr/>
    </dgm:pt>
    <dgm:pt modelId="{F0F1CA04-A108-49CA-A3ED-5DB451215F5B}" type="pres">
      <dgm:prSet presAssocID="{FAC6A5C8-0B2A-4672-9ECF-923FB5A6FF25}" presName="conn2-1" presStyleLbl="parChTrans1D2" presStyleIdx="0" presStyleCnt="3"/>
      <dgm:spPr/>
    </dgm:pt>
    <dgm:pt modelId="{DC69FFA5-BFD7-4497-971E-C7F8E1E9790A}" type="pres">
      <dgm:prSet presAssocID="{FAC6A5C8-0B2A-4672-9ECF-923FB5A6FF25}" presName="connTx" presStyleLbl="parChTrans1D2" presStyleIdx="0" presStyleCnt="3"/>
      <dgm:spPr/>
    </dgm:pt>
    <dgm:pt modelId="{B6EDEB69-BD1A-4D27-BF7A-E1370FE950BC}" type="pres">
      <dgm:prSet presAssocID="{FE5166D0-C2A6-46AE-B323-FF6E70D59BC4}" presName="root2" presStyleCnt="0"/>
      <dgm:spPr/>
    </dgm:pt>
    <dgm:pt modelId="{95565CE0-0967-4695-A1AA-DD4F35FF7F92}" type="pres">
      <dgm:prSet presAssocID="{FE5166D0-C2A6-46AE-B323-FF6E70D59BC4}" presName="LevelTwoTextNode" presStyleLbl="node2" presStyleIdx="0" presStyleCnt="3" custLinFactNeighborY="-6794">
        <dgm:presLayoutVars>
          <dgm:chPref val="3"/>
        </dgm:presLayoutVars>
      </dgm:prSet>
      <dgm:spPr/>
    </dgm:pt>
    <dgm:pt modelId="{F4F8DE47-7BDF-42DB-8182-E00FDB9C698D}" type="pres">
      <dgm:prSet presAssocID="{FE5166D0-C2A6-46AE-B323-FF6E70D59BC4}" presName="level3hierChild" presStyleCnt="0"/>
      <dgm:spPr/>
    </dgm:pt>
    <dgm:pt modelId="{E961F9EC-4A51-449B-99FB-C3DB21E3F274}" type="pres">
      <dgm:prSet presAssocID="{5EF62C76-053E-4DD6-9332-B89B80642FA9}" presName="conn2-1" presStyleLbl="parChTrans1D3" presStyleIdx="0" presStyleCnt="4"/>
      <dgm:spPr/>
    </dgm:pt>
    <dgm:pt modelId="{3A62B247-097B-4B4E-AD39-870F6A786039}" type="pres">
      <dgm:prSet presAssocID="{5EF62C76-053E-4DD6-9332-B89B80642FA9}" presName="connTx" presStyleLbl="parChTrans1D3" presStyleIdx="0" presStyleCnt="4"/>
      <dgm:spPr/>
    </dgm:pt>
    <dgm:pt modelId="{7886706E-15E7-450F-8654-9D7DE4BC1E9A}" type="pres">
      <dgm:prSet presAssocID="{B45C8E79-9E9A-4036-B25C-6A7FF9C275CF}" presName="root2" presStyleCnt="0"/>
      <dgm:spPr/>
    </dgm:pt>
    <dgm:pt modelId="{330B6885-2BC9-4A3E-B667-85C370D70C34}" type="pres">
      <dgm:prSet presAssocID="{B45C8E79-9E9A-4036-B25C-6A7FF9C275CF}" presName="LevelTwoTextNode" presStyleLbl="node3" presStyleIdx="0" presStyleCnt="4" custLinFactNeighborX="30">
        <dgm:presLayoutVars>
          <dgm:chPref val="3"/>
        </dgm:presLayoutVars>
      </dgm:prSet>
      <dgm:spPr/>
    </dgm:pt>
    <dgm:pt modelId="{C5742952-5E6A-4DFF-9540-ED94B4001723}" type="pres">
      <dgm:prSet presAssocID="{B45C8E79-9E9A-4036-B25C-6A7FF9C275CF}" presName="level3hierChild" presStyleCnt="0"/>
      <dgm:spPr/>
    </dgm:pt>
    <dgm:pt modelId="{B64BCA53-6E13-4224-B028-5B7AA111979C}" type="pres">
      <dgm:prSet presAssocID="{3450ADCC-EA9F-41D4-AEB6-A900F3B1444D}" presName="conn2-1" presStyleLbl="parChTrans1D3" presStyleIdx="1" presStyleCnt="4"/>
      <dgm:spPr/>
    </dgm:pt>
    <dgm:pt modelId="{2DBEA099-3D12-44E8-8E0D-CFBA0A0B1820}" type="pres">
      <dgm:prSet presAssocID="{3450ADCC-EA9F-41D4-AEB6-A900F3B1444D}" presName="connTx" presStyleLbl="parChTrans1D3" presStyleIdx="1" presStyleCnt="4"/>
      <dgm:spPr/>
    </dgm:pt>
    <dgm:pt modelId="{D0CF8B89-B559-4B4B-BEA9-AB1CFAF010BD}" type="pres">
      <dgm:prSet presAssocID="{4F74E3EB-367E-4ADB-B423-62838006373D}" presName="root2" presStyleCnt="0"/>
      <dgm:spPr/>
    </dgm:pt>
    <dgm:pt modelId="{E7865B9C-961D-4186-BFED-E46424CD33F5}" type="pres">
      <dgm:prSet presAssocID="{4F74E3EB-367E-4ADB-B423-62838006373D}" presName="LevelTwoTextNode" presStyleLbl="node3" presStyleIdx="1" presStyleCnt="4" custLinFactNeighborX="30">
        <dgm:presLayoutVars>
          <dgm:chPref val="3"/>
        </dgm:presLayoutVars>
      </dgm:prSet>
      <dgm:spPr/>
    </dgm:pt>
    <dgm:pt modelId="{895DE939-AA2D-428B-A7C6-F2343ECAA23B}" type="pres">
      <dgm:prSet presAssocID="{4F74E3EB-367E-4ADB-B423-62838006373D}" presName="level3hierChild" presStyleCnt="0"/>
      <dgm:spPr/>
    </dgm:pt>
    <dgm:pt modelId="{7BD92DB9-8A5F-48FC-BF12-C63EE0E49E56}" type="pres">
      <dgm:prSet presAssocID="{8BC50085-C367-4717-86A0-2567EC8D8DD7}" presName="conn2-1" presStyleLbl="parChTrans1D2" presStyleIdx="1" presStyleCnt="3"/>
      <dgm:spPr/>
    </dgm:pt>
    <dgm:pt modelId="{69F9DFD5-3AFC-4E45-8549-075E96F8282C}" type="pres">
      <dgm:prSet presAssocID="{8BC50085-C367-4717-86A0-2567EC8D8DD7}" presName="connTx" presStyleLbl="parChTrans1D2" presStyleIdx="1" presStyleCnt="3"/>
      <dgm:spPr/>
    </dgm:pt>
    <dgm:pt modelId="{80C59DB3-02BD-462E-96CD-5E5F766D7F45}" type="pres">
      <dgm:prSet presAssocID="{709FDBE3-87FA-4C31-B015-616D56C1FB97}" presName="root2" presStyleCnt="0"/>
      <dgm:spPr/>
    </dgm:pt>
    <dgm:pt modelId="{BF226B28-69B9-4F4E-8515-5DAD034B04F0}" type="pres">
      <dgm:prSet presAssocID="{709FDBE3-87FA-4C31-B015-616D56C1FB97}" presName="LevelTwoTextNode" presStyleLbl="node2" presStyleIdx="1" presStyleCnt="3">
        <dgm:presLayoutVars>
          <dgm:chPref val="3"/>
        </dgm:presLayoutVars>
      </dgm:prSet>
      <dgm:spPr/>
    </dgm:pt>
    <dgm:pt modelId="{4501A42A-BF25-4760-BF2B-CBA3C6146C0A}" type="pres">
      <dgm:prSet presAssocID="{709FDBE3-87FA-4C31-B015-616D56C1FB97}" presName="level3hierChild" presStyleCnt="0"/>
      <dgm:spPr/>
    </dgm:pt>
    <dgm:pt modelId="{48624333-3FA3-4071-A65D-E829B761419C}" type="pres">
      <dgm:prSet presAssocID="{7E4465C2-3DFD-4E47-A64F-23D021610BF4}" presName="conn2-1" presStyleLbl="parChTrans1D3" presStyleIdx="2" presStyleCnt="4"/>
      <dgm:spPr/>
    </dgm:pt>
    <dgm:pt modelId="{A4922F4F-8CEF-46BB-AAD8-AA17ADBBE4BC}" type="pres">
      <dgm:prSet presAssocID="{7E4465C2-3DFD-4E47-A64F-23D021610BF4}" presName="connTx" presStyleLbl="parChTrans1D3" presStyleIdx="2" presStyleCnt="4"/>
      <dgm:spPr/>
    </dgm:pt>
    <dgm:pt modelId="{D3944305-BD5A-4537-96D7-722C08884BF4}" type="pres">
      <dgm:prSet presAssocID="{E5E4233F-0352-4606-92FC-D4FBE2BDADAC}" presName="root2" presStyleCnt="0"/>
      <dgm:spPr/>
    </dgm:pt>
    <dgm:pt modelId="{EEE00877-FFFE-4761-BB23-0F88C8D1BC6D}" type="pres">
      <dgm:prSet presAssocID="{E5E4233F-0352-4606-92FC-D4FBE2BDADAC}" presName="LevelTwoTextNode" presStyleLbl="node3" presStyleIdx="2" presStyleCnt="4" custLinFactNeighborX="30">
        <dgm:presLayoutVars>
          <dgm:chPref val="3"/>
        </dgm:presLayoutVars>
      </dgm:prSet>
      <dgm:spPr/>
    </dgm:pt>
    <dgm:pt modelId="{9F792011-C22D-4405-B7CC-5ADA5F9F6EE3}" type="pres">
      <dgm:prSet presAssocID="{E5E4233F-0352-4606-92FC-D4FBE2BDADAC}" presName="level3hierChild" presStyleCnt="0"/>
      <dgm:spPr/>
    </dgm:pt>
    <dgm:pt modelId="{C197B596-7E1F-4DB9-85CB-CBEFD7D559AB}" type="pres">
      <dgm:prSet presAssocID="{916725AB-0A67-4E3F-BD67-ECC2B3EA586F}" presName="conn2-1" presStyleLbl="parChTrans1D2" presStyleIdx="2" presStyleCnt="3"/>
      <dgm:spPr/>
    </dgm:pt>
    <dgm:pt modelId="{56F3DE27-3B57-4DDF-B613-BAD8512BA8D8}" type="pres">
      <dgm:prSet presAssocID="{916725AB-0A67-4E3F-BD67-ECC2B3EA586F}" presName="connTx" presStyleLbl="parChTrans1D2" presStyleIdx="2" presStyleCnt="3"/>
      <dgm:spPr/>
    </dgm:pt>
    <dgm:pt modelId="{6BF1F4B9-6AA9-4470-95C1-9CE08681F9E4}" type="pres">
      <dgm:prSet presAssocID="{7EF6D412-C781-4BED-B9E5-66FB9E7C8095}" presName="root2" presStyleCnt="0"/>
      <dgm:spPr/>
    </dgm:pt>
    <dgm:pt modelId="{89F0A560-0EB2-4D64-B83E-83AB87584E87}" type="pres">
      <dgm:prSet presAssocID="{7EF6D412-C781-4BED-B9E5-66FB9E7C8095}" presName="LevelTwoTextNode" presStyleLbl="node2" presStyleIdx="2" presStyleCnt="3">
        <dgm:presLayoutVars>
          <dgm:chPref val="3"/>
        </dgm:presLayoutVars>
      </dgm:prSet>
      <dgm:spPr/>
    </dgm:pt>
    <dgm:pt modelId="{B32A3E97-FD04-4378-BDC3-E2B9C9D4A7E8}" type="pres">
      <dgm:prSet presAssocID="{7EF6D412-C781-4BED-B9E5-66FB9E7C8095}" presName="level3hierChild" presStyleCnt="0"/>
      <dgm:spPr/>
    </dgm:pt>
    <dgm:pt modelId="{298C486D-3594-4E8A-B0E1-D6F31819121B}" type="pres">
      <dgm:prSet presAssocID="{27D049FF-F589-42CF-A220-8B22C752ACFE}" presName="conn2-1" presStyleLbl="parChTrans1D3" presStyleIdx="3" presStyleCnt="4"/>
      <dgm:spPr/>
    </dgm:pt>
    <dgm:pt modelId="{685D13B4-C49C-4D5C-84F5-B24F4FB4FE88}" type="pres">
      <dgm:prSet presAssocID="{27D049FF-F589-42CF-A220-8B22C752ACFE}" presName="connTx" presStyleLbl="parChTrans1D3" presStyleIdx="3" presStyleCnt="4"/>
      <dgm:spPr/>
    </dgm:pt>
    <dgm:pt modelId="{E5728021-9E77-4221-86FE-B553AEDFE730}" type="pres">
      <dgm:prSet presAssocID="{D94AF88F-3FB0-4308-8ADF-55E5ECB595BB}" presName="root2" presStyleCnt="0"/>
      <dgm:spPr/>
    </dgm:pt>
    <dgm:pt modelId="{A5828BBF-0CD0-4950-8047-60142D5130D1}" type="pres">
      <dgm:prSet presAssocID="{D94AF88F-3FB0-4308-8ADF-55E5ECB595BB}" presName="LevelTwoTextNode" presStyleLbl="node3" presStyleIdx="3" presStyleCnt="4" custLinFactNeighborX="30">
        <dgm:presLayoutVars>
          <dgm:chPref val="3"/>
        </dgm:presLayoutVars>
      </dgm:prSet>
      <dgm:spPr/>
    </dgm:pt>
    <dgm:pt modelId="{3DBCCBFA-ECBC-4D00-A3F5-883AAE9F8A47}" type="pres">
      <dgm:prSet presAssocID="{D94AF88F-3FB0-4308-8ADF-55E5ECB595BB}" presName="level3hierChild" presStyleCnt="0"/>
      <dgm:spPr/>
    </dgm:pt>
  </dgm:ptLst>
  <dgm:cxnLst>
    <dgm:cxn modelId="{4CB9F210-C846-402B-A82A-0F5E8B934625}" type="presOf" srcId="{7E4465C2-3DFD-4E47-A64F-23D021610BF4}" destId="{A4922F4F-8CEF-46BB-AAD8-AA17ADBBE4BC}" srcOrd="1" destOrd="0" presId="urn:microsoft.com/office/officeart/2008/layout/HorizontalMultiLevelHierarchy"/>
    <dgm:cxn modelId="{9C731013-4B30-49CF-8B36-05E46FD376B1}" srcId="{B017FA3F-2FAA-48B8-9182-328112605176}" destId="{8EBD7EF3-8125-4E50-B459-603294B5B05B}" srcOrd="0" destOrd="0" parTransId="{3EB6E66D-9AA9-40F3-8127-592BCDF2A819}" sibTransId="{8E5826D2-215A-4E1E-BA4D-1FC1E25D8749}"/>
    <dgm:cxn modelId="{BA9E3E14-FBB0-4134-8290-122AEA62ED9B}" type="presOf" srcId="{FAC6A5C8-0B2A-4672-9ECF-923FB5A6FF25}" destId="{DC69FFA5-BFD7-4497-971E-C7F8E1E9790A}" srcOrd="1" destOrd="0" presId="urn:microsoft.com/office/officeart/2008/layout/HorizontalMultiLevelHierarchy"/>
    <dgm:cxn modelId="{93A5A914-EA5D-40F6-9561-B494D8A58240}" srcId="{8EBD7EF3-8125-4E50-B459-603294B5B05B}" destId="{709FDBE3-87FA-4C31-B015-616D56C1FB97}" srcOrd="1" destOrd="0" parTransId="{8BC50085-C367-4717-86A0-2567EC8D8DD7}" sibTransId="{D3A7E242-7274-4034-B858-B0F891C06531}"/>
    <dgm:cxn modelId="{828CD119-0CEB-4A65-8A3E-C0B8064B882F}" type="presOf" srcId="{27D049FF-F589-42CF-A220-8B22C752ACFE}" destId="{685D13B4-C49C-4D5C-84F5-B24F4FB4FE88}" srcOrd="1" destOrd="0" presId="urn:microsoft.com/office/officeart/2008/layout/HorizontalMultiLevelHierarchy"/>
    <dgm:cxn modelId="{D12A7E1C-E9C0-40E2-9461-2E4096D24299}" type="presOf" srcId="{8BC50085-C367-4717-86A0-2567EC8D8DD7}" destId="{69F9DFD5-3AFC-4E45-8549-075E96F8282C}" srcOrd="1" destOrd="0" presId="urn:microsoft.com/office/officeart/2008/layout/HorizontalMultiLevelHierarchy"/>
    <dgm:cxn modelId="{6DAD2A32-E528-4ADF-8196-59BAF750723C}" type="presOf" srcId="{916725AB-0A67-4E3F-BD67-ECC2B3EA586F}" destId="{C197B596-7E1F-4DB9-85CB-CBEFD7D559AB}" srcOrd="0" destOrd="0" presId="urn:microsoft.com/office/officeart/2008/layout/HorizontalMultiLevelHierarchy"/>
    <dgm:cxn modelId="{2E574845-9A7A-4DBC-B904-24D178FC2EB9}" srcId="{8EBD7EF3-8125-4E50-B459-603294B5B05B}" destId="{FE5166D0-C2A6-46AE-B323-FF6E70D59BC4}" srcOrd="0" destOrd="0" parTransId="{FAC6A5C8-0B2A-4672-9ECF-923FB5A6FF25}" sibTransId="{3A5541E0-979C-4F53-9B6D-A1F666197951}"/>
    <dgm:cxn modelId="{CC78A25E-577D-459A-AFFA-6EA77D253EFD}" srcId="{FE5166D0-C2A6-46AE-B323-FF6E70D59BC4}" destId="{4F74E3EB-367E-4ADB-B423-62838006373D}" srcOrd="1" destOrd="0" parTransId="{3450ADCC-EA9F-41D4-AEB6-A900F3B1444D}" sibTransId="{351BD155-2CE4-40A7-B655-271691ABD31A}"/>
    <dgm:cxn modelId="{55DCE35F-D6DA-4560-8569-098326DF3C98}" type="presOf" srcId="{916725AB-0A67-4E3F-BD67-ECC2B3EA586F}" destId="{56F3DE27-3B57-4DDF-B613-BAD8512BA8D8}" srcOrd="1" destOrd="0" presId="urn:microsoft.com/office/officeart/2008/layout/HorizontalMultiLevelHierarchy"/>
    <dgm:cxn modelId="{7B088960-5594-467A-A3F5-44529D0E6782}" srcId="{FE5166D0-C2A6-46AE-B323-FF6E70D59BC4}" destId="{B45C8E79-9E9A-4036-B25C-6A7FF9C275CF}" srcOrd="0" destOrd="0" parTransId="{5EF62C76-053E-4DD6-9332-B89B80642FA9}" sibTransId="{25DCB75E-0A40-47D7-BC04-19B9A26770D1}"/>
    <dgm:cxn modelId="{944E9564-28C5-4C3E-A64D-2FA6F9AC70A8}" srcId="{8EBD7EF3-8125-4E50-B459-603294B5B05B}" destId="{7EF6D412-C781-4BED-B9E5-66FB9E7C8095}" srcOrd="2" destOrd="0" parTransId="{916725AB-0A67-4E3F-BD67-ECC2B3EA586F}" sibTransId="{5CBDA5F2-CB80-4950-B5D1-3ADB2F655462}"/>
    <dgm:cxn modelId="{CDAE4A76-E5D5-469E-B49B-F54CC39CDA74}" type="presOf" srcId="{B45C8E79-9E9A-4036-B25C-6A7FF9C275CF}" destId="{330B6885-2BC9-4A3E-B667-85C370D70C34}" srcOrd="0" destOrd="0" presId="urn:microsoft.com/office/officeart/2008/layout/HorizontalMultiLevelHierarchy"/>
    <dgm:cxn modelId="{13BC2979-BF68-4A52-8619-23A145405A67}" type="presOf" srcId="{FAC6A5C8-0B2A-4672-9ECF-923FB5A6FF25}" destId="{F0F1CA04-A108-49CA-A3ED-5DB451215F5B}" srcOrd="0" destOrd="0" presId="urn:microsoft.com/office/officeart/2008/layout/HorizontalMultiLevelHierarchy"/>
    <dgm:cxn modelId="{7C7D1384-05F7-4E3E-8BEB-331C6EF6FFBE}" type="presOf" srcId="{3450ADCC-EA9F-41D4-AEB6-A900F3B1444D}" destId="{2DBEA099-3D12-44E8-8E0D-CFBA0A0B1820}" srcOrd="1" destOrd="0" presId="urn:microsoft.com/office/officeart/2008/layout/HorizontalMultiLevelHierarchy"/>
    <dgm:cxn modelId="{531E1D85-4D86-45E2-856A-72A4D8474417}" srcId="{7EF6D412-C781-4BED-B9E5-66FB9E7C8095}" destId="{D94AF88F-3FB0-4308-8ADF-55E5ECB595BB}" srcOrd="0" destOrd="0" parTransId="{27D049FF-F589-42CF-A220-8B22C752ACFE}" sibTransId="{280A1913-A80A-468C-B112-482ED05B7BD2}"/>
    <dgm:cxn modelId="{29C2AF93-9BD0-480C-8F26-D855DB04C6D0}" type="presOf" srcId="{E5E4233F-0352-4606-92FC-D4FBE2BDADAC}" destId="{EEE00877-FFFE-4761-BB23-0F88C8D1BC6D}" srcOrd="0" destOrd="0" presId="urn:microsoft.com/office/officeart/2008/layout/HorizontalMultiLevelHierarchy"/>
    <dgm:cxn modelId="{8DCAB693-2A05-45B8-8E1D-149B0935017C}" type="presOf" srcId="{8EBD7EF3-8125-4E50-B459-603294B5B05B}" destId="{A3878947-2AFF-489C-A0EE-5F611E1EF499}" srcOrd="0" destOrd="0" presId="urn:microsoft.com/office/officeart/2008/layout/HorizontalMultiLevelHierarchy"/>
    <dgm:cxn modelId="{32017398-FFD8-4B60-AEDD-911CDBEE3A97}" type="presOf" srcId="{8BC50085-C367-4717-86A0-2567EC8D8DD7}" destId="{7BD92DB9-8A5F-48FC-BF12-C63EE0E49E56}" srcOrd="0" destOrd="0" presId="urn:microsoft.com/office/officeart/2008/layout/HorizontalMultiLevelHierarchy"/>
    <dgm:cxn modelId="{A23A019A-F601-42C0-99A4-D06397823C7B}" type="presOf" srcId="{3450ADCC-EA9F-41D4-AEB6-A900F3B1444D}" destId="{B64BCA53-6E13-4224-B028-5B7AA111979C}" srcOrd="0" destOrd="0" presId="urn:microsoft.com/office/officeart/2008/layout/HorizontalMultiLevelHierarchy"/>
    <dgm:cxn modelId="{5BFB7CB0-A44D-42B6-A23F-0DF95F61B69E}" type="presOf" srcId="{FE5166D0-C2A6-46AE-B323-FF6E70D59BC4}" destId="{95565CE0-0967-4695-A1AA-DD4F35FF7F92}" srcOrd="0" destOrd="0" presId="urn:microsoft.com/office/officeart/2008/layout/HorizontalMultiLevelHierarchy"/>
    <dgm:cxn modelId="{D4EF38B8-D8B1-400C-922E-2B6BE155BA3F}" type="presOf" srcId="{5EF62C76-053E-4DD6-9332-B89B80642FA9}" destId="{3A62B247-097B-4B4E-AD39-870F6A786039}" srcOrd="1" destOrd="0" presId="urn:microsoft.com/office/officeart/2008/layout/HorizontalMultiLevelHierarchy"/>
    <dgm:cxn modelId="{500AF3BC-FA91-43C1-840F-0E7793DC2DDB}" type="presOf" srcId="{7E4465C2-3DFD-4E47-A64F-23D021610BF4}" destId="{48624333-3FA3-4071-A65D-E829B761419C}" srcOrd="0" destOrd="0" presId="urn:microsoft.com/office/officeart/2008/layout/HorizontalMultiLevelHierarchy"/>
    <dgm:cxn modelId="{484ECDC9-E705-4A26-BF85-ACD6EBD28E43}" type="presOf" srcId="{7EF6D412-C781-4BED-B9E5-66FB9E7C8095}" destId="{89F0A560-0EB2-4D64-B83E-83AB87584E87}" srcOrd="0" destOrd="0" presId="urn:microsoft.com/office/officeart/2008/layout/HorizontalMultiLevelHierarchy"/>
    <dgm:cxn modelId="{ABD71BCA-B475-4139-9499-3ABEF5E966E0}" type="presOf" srcId="{27D049FF-F589-42CF-A220-8B22C752ACFE}" destId="{298C486D-3594-4E8A-B0E1-D6F31819121B}" srcOrd="0" destOrd="0" presId="urn:microsoft.com/office/officeart/2008/layout/HorizontalMultiLevelHierarchy"/>
    <dgm:cxn modelId="{1C360BE3-988B-4F44-8B0B-E47D4953FD14}" type="presOf" srcId="{4F74E3EB-367E-4ADB-B423-62838006373D}" destId="{E7865B9C-961D-4186-BFED-E46424CD33F5}" srcOrd="0" destOrd="0" presId="urn:microsoft.com/office/officeart/2008/layout/HorizontalMultiLevelHierarchy"/>
    <dgm:cxn modelId="{00CB23F1-0945-4B1F-8A4A-92FFA7460C9D}" srcId="{709FDBE3-87FA-4C31-B015-616D56C1FB97}" destId="{E5E4233F-0352-4606-92FC-D4FBE2BDADAC}" srcOrd="0" destOrd="0" parTransId="{7E4465C2-3DFD-4E47-A64F-23D021610BF4}" sibTransId="{668995E6-E3C2-4AA7-80DB-FC0AD229912C}"/>
    <dgm:cxn modelId="{7B6945F3-7498-41E4-85C7-9C8A8224E129}" type="presOf" srcId="{709FDBE3-87FA-4C31-B015-616D56C1FB97}" destId="{BF226B28-69B9-4F4E-8515-5DAD034B04F0}" srcOrd="0" destOrd="0" presId="urn:microsoft.com/office/officeart/2008/layout/HorizontalMultiLevelHierarchy"/>
    <dgm:cxn modelId="{C458F0F5-6F72-487A-BFFE-B25DD0A8F69D}" type="presOf" srcId="{5EF62C76-053E-4DD6-9332-B89B80642FA9}" destId="{E961F9EC-4A51-449B-99FB-C3DB21E3F274}" srcOrd="0" destOrd="0" presId="urn:microsoft.com/office/officeart/2008/layout/HorizontalMultiLevelHierarchy"/>
    <dgm:cxn modelId="{012383F7-9BD6-4749-9E23-238095D2A809}" type="presOf" srcId="{B017FA3F-2FAA-48B8-9182-328112605176}" destId="{BF965A32-8B07-43AA-A016-1275198B2857}" srcOrd="0" destOrd="0" presId="urn:microsoft.com/office/officeart/2008/layout/HorizontalMultiLevelHierarchy"/>
    <dgm:cxn modelId="{34909EF9-4C75-498A-9DBD-3FC1A14CD077}" type="presOf" srcId="{D94AF88F-3FB0-4308-8ADF-55E5ECB595BB}" destId="{A5828BBF-0CD0-4950-8047-60142D5130D1}" srcOrd="0" destOrd="0" presId="urn:microsoft.com/office/officeart/2008/layout/HorizontalMultiLevelHierarchy"/>
    <dgm:cxn modelId="{4F8B8938-85DA-4576-A5CB-C438AD6CB4F9}" type="presParOf" srcId="{BF965A32-8B07-43AA-A016-1275198B2857}" destId="{FC9C79C9-B206-4DCB-B622-2D37D6179851}" srcOrd="0" destOrd="0" presId="urn:microsoft.com/office/officeart/2008/layout/HorizontalMultiLevelHierarchy"/>
    <dgm:cxn modelId="{5FBBA0AE-D7BE-4BF5-AA9D-9BFBCA5970F1}" type="presParOf" srcId="{FC9C79C9-B206-4DCB-B622-2D37D6179851}" destId="{A3878947-2AFF-489C-A0EE-5F611E1EF499}" srcOrd="0" destOrd="0" presId="urn:microsoft.com/office/officeart/2008/layout/HorizontalMultiLevelHierarchy"/>
    <dgm:cxn modelId="{A5814EF2-C2BF-43CB-A2AB-3940F2ABBC36}" type="presParOf" srcId="{FC9C79C9-B206-4DCB-B622-2D37D6179851}" destId="{A04AE934-3BAB-462F-BBF0-C8EFEC1EFC36}" srcOrd="1" destOrd="0" presId="urn:microsoft.com/office/officeart/2008/layout/HorizontalMultiLevelHierarchy"/>
    <dgm:cxn modelId="{87EFFC99-4D1A-400A-8B28-302F2FC74200}" type="presParOf" srcId="{A04AE934-3BAB-462F-BBF0-C8EFEC1EFC36}" destId="{F0F1CA04-A108-49CA-A3ED-5DB451215F5B}" srcOrd="0" destOrd="0" presId="urn:microsoft.com/office/officeart/2008/layout/HorizontalMultiLevelHierarchy"/>
    <dgm:cxn modelId="{DF870CFE-9DA6-44BD-B61B-49A99E5E0856}" type="presParOf" srcId="{F0F1CA04-A108-49CA-A3ED-5DB451215F5B}" destId="{DC69FFA5-BFD7-4497-971E-C7F8E1E9790A}" srcOrd="0" destOrd="0" presId="urn:microsoft.com/office/officeart/2008/layout/HorizontalMultiLevelHierarchy"/>
    <dgm:cxn modelId="{089496D9-51F1-410B-A203-87A16F40EA3C}" type="presParOf" srcId="{A04AE934-3BAB-462F-BBF0-C8EFEC1EFC36}" destId="{B6EDEB69-BD1A-4D27-BF7A-E1370FE950BC}" srcOrd="1" destOrd="0" presId="urn:microsoft.com/office/officeart/2008/layout/HorizontalMultiLevelHierarchy"/>
    <dgm:cxn modelId="{AD49C85F-0DED-4172-9E62-A47090C5CE8A}" type="presParOf" srcId="{B6EDEB69-BD1A-4D27-BF7A-E1370FE950BC}" destId="{95565CE0-0967-4695-A1AA-DD4F35FF7F92}" srcOrd="0" destOrd="0" presId="urn:microsoft.com/office/officeart/2008/layout/HorizontalMultiLevelHierarchy"/>
    <dgm:cxn modelId="{52636F62-CC7F-4BEF-8DDA-C2E076AE0C81}" type="presParOf" srcId="{B6EDEB69-BD1A-4D27-BF7A-E1370FE950BC}" destId="{F4F8DE47-7BDF-42DB-8182-E00FDB9C698D}" srcOrd="1" destOrd="0" presId="urn:microsoft.com/office/officeart/2008/layout/HorizontalMultiLevelHierarchy"/>
    <dgm:cxn modelId="{A26C6266-9B7B-41E2-AF99-CF346FE139D5}" type="presParOf" srcId="{F4F8DE47-7BDF-42DB-8182-E00FDB9C698D}" destId="{E961F9EC-4A51-449B-99FB-C3DB21E3F274}" srcOrd="0" destOrd="0" presId="urn:microsoft.com/office/officeart/2008/layout/HorizontalMultiLevelHierarchy"/>
    <dgm:cxn modelId="{12053FC1-7D17-4A88-88D6-D97AF86231F6}" type="presParOf" srcId="{E961F9EC-4A51-449B-99FB-C3DB21E3F274}" destId="{3A62B247-097B-4B4E-AD39-870F6A786039}" srcOrd="0" destOrd="0" presId="urn:microsoft.com/office/officeart/2008/layout/HorizontalMultiLevelHierarchy"/>
    <dgm:cxn modelId="{1EEBDB3B-EEF4-49E8-BC9D-611DB0C4F5BF}" type="presParOf" srcId="{F4F8DE47-7BDF-42DB-8182-E00FDB9C698D}" destId="{7886706E-15E7-450F-8654-9D7DE4BC1E9A}" srcOrd="1" destOrd="0" presId="urn:microsoft.com/office/officeart/2008/layout/HorizontalMultiLevelHierarchy"/>
    <dgm:cxn modelId="{7DD6BA23-4507-49F8-A93C-F80BFB960782}" type="presParOf" srcId="{7886706E-15E7-450F-8654-9D7DE4BC1E9A}" destId="{330B6885-2BC9-4A3E-B667-85C370D70C34}" srcOrd="0" destOrd="0" presId="urn:microsoft.com/office/officeart/2008/layout/HorizontalMultiLevelHierarchy"/>
    <dgm:cxn modelId="{AF140CFE-30E0-46BF-BEB7-ADB83F438382}" type="presParOf" srcId="{7886706E-15E7-450F-8654-9D7DE4BC1E9A}" destId="{C5742952-5E6A-4DFF-9540-ED94B4001723}" srcOrd="1" destOrd="0" presId="urn:microsoft.com/office/officeart/2008/layout/HorizontalMultiLevelHierarchy"/>
    <dgm:cxn modelId="{AEBE417A-EFE3-4B3F-B0FD-0E866BFA8C4A}" type="presParOf" srcId="{F4F8DE47-7BDF-42DB-8182-E00FDB9C698D}" destId="{B64BCA53-6E13-4224-B028-5B7AA111979C}" srcOrd="2" destOrd="0" presId="urn:microsoft.com/office/officeart/2008/layout/HorizontalMultiLevelHierarchy"/>
    <dgm:cxn modelId="{6C2D0AF2-37E6-4151-B7AF-EBCBF7EDC539}" type="presParOf" srcId="{B64BCA53-6E13-4224-B028-5B7AA111979C}" destId="{2DBEA099-3D12-44E8-8E0D-CFBA0A0B1820}" srcOrd="0" destOrd="0" presId="urn:microsoft.com/office/officeart/2008/layout/HorizontalMultiLevelHierarchy"/>
    <dgm:cxn modelId="{3176ED29-55D5-4D79-82DC-B65F05010BE8}" type="presParOf" srcId="{F4F8DE47-7BDF-42DB-8182-E00FDB9C698D}" destId="{D0CF8B89-B559-4B4B-BEA9-AB1CFAF010BD}" srcOrd="3" destOrd="0" presId="urn:microsoft.com/office/officeart/2008/layout/HorizontalMultiLevelHierarchy"/>
    <dgm:cxn modelId="{84C9BAFE-CF92-4144-BAE3-8D1657DF0DAB}" type="presParOf" srcId="{D0CF8B89-B559-4B4B-BEA9-AB1CFAF010BD}" destId="{E7865B9C-961D-4186-BFED-E46424CD33F5}" srcOrd="0" destOrd="0" presId="urn:microsoft.com/office/officeart/2008/layout/HorizontalMultiLevelHierarchy"/>
    <dgm:cxn modelId="{9E5CB925-FCFF-4045-8C1B-3ECD74EC4D72}" type="presParOf" srcId="{D0CF8B89-B559-4B4B-BEA9-AB1CFAF010BD}" destId="{895DE939-AA2D-428B-A7C6-F2343ECAA23B}" srcOrd="1" destOrd="0" presId="urn:microsoft.com/office/officeart/2008/layout/HorizontalMultiLevelHierarchy"/>
    <dgm:cxn modelId="{A2FC7637-3233-4CFF-8675-DB6A7D06504C}" type="presParOf" srcId="{A04AE934-3BAB-462F-BBF0-C8EFEC1EFC36}" destId="{7BD92DB9-8A5F-48FC-BF12-C63EE0E49E56}" srcOrd="2" destOrd="0" presId="urn:microsoft.com/office/officeart/2008/layout/HorizontalMultiLevelHierarchy"/>
    <dgm:cxn modelId="{16B98675-5060-4062-8D38-0BA1CACD3B78}" type="presParOf" srcId="{7BD92DB9-8A5F-48FC-BF12-C63EE0E49E56}" destId="{69F9DFD5-3AFC-4E45-8549-075E96F8282C}" srcOrd="0" destOrd="0" presId="urn:microsoft.com/office/officeart/2008/layout/HorizontalMultiLevelHierarchy"/>
    <dgm:cxn modelId="{B8626F4B-466F-44FF-AD1D-30E40F832C29}" type="presParOf" srcId="{A04AE934-3BAB-462F-BBF0-C8EFEC1EFC36}" destId="{80C59DB3-02BD-462E-96CD-5E5F766D7F45}" srcOrd="3" destOrd="0" presId="urn:microsoft.com/office/officeart/2008/layout/HorizontalMultiLevelHierarchy"/>
    <dgm:cxn modelId="{85FC1150-6985-409E-8A12-CDAF8C9D7609}" type="presParOf" srcId="{80C59DB3-02BD-462E-96CD-5E5F766D7F45}" destId="{BF226B28-69B9-4F4E-8515-5DAD034B04F0}" srcOrd="0" destOrd="0" presId="urn:microsoft.com/office/officeart/2008/layout/HorizontalMultiLevelHierarchy"/>
    <dgm:cxn modelId="{7A5969AE-5149-4524-8953-957A6B074DAF}" type="presParOf" srcId="{80C59DB3-02BD-462E-96CD-5E5F766D7F45}" destId="{4501A42A-BF25-4760-BF2B-CBA3C6146C0A}" srcOrd="1" destOrd="0" presId="urn:microsoft.com/office/officeart/2008/layout/HorizontalMultiLevelHierarchy"/>
    <dgm:cxn modelId="{72EF7E83-92A6-4994-94DE-E8FC09BDC87A}" type="presParOf" srcId="{4501A42A-BF25-4760-BF2B-CBA3C6146C0A}" destId="{48624333-3FA3-4071-A65D-E829B761419C}" srcOrd="0" destOrd="0" presId="urn:microsoft.com/office/officeart/2008/layout/HorizontalMultiLevelHierarchy"/>
    <dgm:cxn modelId="{65FD9054-B0BA-470B-A81D-8B8F917B83F1}" type="presParOf" srcId="{48624333-3FA3-4071-A65D-E829B761419C}" destId="{A4922F4F-8CEF-46BB-AAD8-AA17ADBBE4BC}" srcOrd="0" destOrd="0" presId="urn:microsoft.com/office/officeart/2008/layout/HorizontalMultiLevelHierarchy"/>
    <dgm:cxn modelId="{3E300647-3033-49CD-8177-820205C7C5E5}" type="presParOf" srcId="{4501A42A-BF25-4760-BF2B-CBA3C6146C0A}" destId="{D3944305-BD5A-4537-96D7-722C08884BF4}" srcOrd="1" destOrd="0" presId="urn:microsoft.com/office/officeart/2008/layout/HorizontalMultiLevelHierarchy"/>
    <dgm:cxn modelId="{C62B95C5-4EA1-492C-954E-EDF673CA48CA}" type="presParOf" srcId="{D3944305-BD5A-4537-96D7-722C08884BF4}" destId="{EEE00877-FFFE-4761-BB23-0F88C8D1BC6D}" srcOrd="0" destOrd="0" presId="urn:microsoft.com/office/officeart/2008/layout/HorizontalMultiLevelHierarchy"/>
    <dgm:cxn modelId="{610CAC9A-96F0-40F9-999B-8C5E95764CDC}" type="presParOf" srcId="{D3944305-BD5A-4537-96D7-722C08884BF4}" destId="{9F792011-C22D-4405-B7CC-5ADA5F9F6EE3}" srcOrd="1" destOrd="0" presId="urn:microsoft.com/office/officeart/2008/layout/HorizontalMultiLevelHierarchy"/>
    <dgm:cxn modelId="{E4EC98D1-7E1A-4DB6-8651-E03DAD9493C6}" type="presParOf" srcId="{A04AE934-3BAB-462F-BBF0-C8EFEC1EFC36}" destId="{C197B596-7E1F-4DB9-85CB-CBEFD7D559AB}" srcOrd="4" destOrd="0" presId="urn:microsoft.com/office/officeart/2008/layout/HorizontalMultiLevelHierarchy"/>
    <dgm:cxn modelId="{B77D96B0-4E12-4421-A441-D525D4AB6EFB}" type="presParOf" srcId="{C197B596-7E1F-4DB9-85CB-CBEFD7D559AB}" destId="{56F3DE27-3B57-4DDF-B613-BAD8512BA8D8}" srcOrd="0" destOrd="0" presId="urn:microsoft.com/office/officeart/2008/layout/HorizontalMultiLevelHierarchy"/>
    <dgm:cxn modelId="{8C453437-40B5-412D-B672-0F59CC1C4BF4}" type="presParOf" srcId="{A04AE934-3BAB-462F-BBF0-C8EFEC1EFC36}" destId="{6BF1F4B9-6AA9-4470-95C1-9CE08681F9E4}" srcOrd="5" destOrd="0" presId="urn:microsoft.com/office/officeart/2008/layout/HorizontalMultiLevelHierarchy"/>
    <dgm:cxn modelId="{C24DEB42-3044-43B1-8E11-46B8EB1C91D4}" type="presParOf" srcId="{6BF1F4B9-6AA9-4470-95C1-9CE08681F9E4}" destId="{89F0A560-0EB2-4D64-B83E-83AB87584E87}" srcOrd="0" destOrd="0" presId="urn:microsoft.com/office/officeart/2008/layout/HorizontalMultiLevelHierarchy"/>
    <dgm:cxn modelId="{CCCD8682-A9CE-4EEF-A9BE-9D97BDCA70FD}" type="presParOf" srcId="{6BF1F4B9-6AA9-4470-95C1-9CE08681F9E4}" destId="{B32A3E97-FD04-4378-BDC3-E2B9C9D4A7E8}" srcOrd="1" destOrd="0" presId="urn:microsoft.com/office/officeart/2008/layout/HorizontalMultiLevelHierarchy"/>
    <dgm:cxn modelId="{4FECAA86-4CB1-4CF7-9D9C-89E5CF8FC1A7}" type="presParOf" srcId="{B32A3E97-FD04-4378-BDC3-E2B9C9D4A7E8}" destId="{298C486D-3594-4E8A-B0E1-D6F31819121B}" srcOrd="0" destOrd="0" presId="urn:microsoft.com/office/officeart/2008/layout/HorizontalMultiLevelHierarchy"/>
    <dgm:cxn modelId="{AEB35994-24A8-4E9B-B8F1-3C0A1D59280B}" type="presParOf" srcId="{298C486D-3594-4E8A-B0E1-D6F31819121B}" destId="{685D13B4-C49C-4D5C-84F5-B24F4FB4FE88}" srcOrd="0" destOrd="0" presId="urn:microsoft.com/office/officeart/2008/layout/HorizontalMultiLevelHierarchy"/>
    <dgm:cxn modelId="{4A1ABAB2-A6F1-415E-87ED-362A45565812}" type="presParOf" srcId="{B32A3E97-FD04-4378-BDC3-E2B9C9D4A7E8}" destId="{E5728021-9E77-4221-86FE-B553AEDFE730}" srcOrd="1" destOrd="0" presId="urn:microsoft.com/office/officeart/2008/layout/HorizontalMultiLevelHierarchy"/>
    <dgm:cxn modelId="{AD776A65-779A-40C6-8171-1EC79EC02845}" type="presParOf" srcId="{E5728021-9E77-4221-86FE-B553AEDFE730}" destId="{A5828BBF-0CD0-4950-8047-60142D5130D1}" srcOrd="0" destOrd="0" presId="urn:microsoft.com/office/officeart/2008/layout/HorizontalMultiLevelHierarchy"/>
    <dgm:cxn modelId="{EE140C46-A58E-472C-834F-A4CE9AEB5B6F}" type="presParOf" srcId="{E5728021-9E77-4221-86FE-B553AEDFE730}" destId="{3DBCCBFA-ECBC-4D00-A3F5-883AAE9F8A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C486D-3594-4E8A-B0E1-D6F31819121B}">
      <dsp:nvSpPr>
        <dsp:cNvPr id="0" name=""/>
        <dsp:cNvSpPr/>
      </dsp:nvSpPr>
      <dsp:spPr>
        <a:xfrm>
          <a:off x="4061080" y="3971657"/>
          <a:ext cx="5403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323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7734" y="4003869"/>
        <a:ext cx="27016" cy="27016"/>
      </dsp:txXfrm>
    </dsp:sp>
    <dsp:sp modelId="{C197B596-7E1F-4DB9-85CB-CBEFD7D559AB}">
      <dsp:nvSpPr>
        <dsp:cNvPr id="0" name=""/>
        <dsp:cNvSpPr/>
      </dsp:nvSpPr>
      <dsp:spPr>
        <a:xfrm>
          <a:off x="823992" y="2732329"/>
          <a:ext cx="539514" cy="1285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757" y="0"/>
              </a:lnTo>
              <a:lnTo>
                <a:pt x="269757" y="1285048"/>
              </a:lnTo>
              <a:lnTo>
                <a:pt x="539514" y="12850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8907" y="3340010"/>
        <a:ext cx="69685" cy="69685"/>
      </dsp:txXfrm>
    </dsp:sp>
    <dsp:sp modelId="{48624333-3FA3-4071-A65D-E829B761419C}">
      <dsp:nvSpPr>
        <dsp:cNvPr id="0" name=""/>
        <dsp:cNvSpPr/>
      </dsp:nvSpPr>
      <dsp:spPr>
        <a:xfrm>
          <a:off x="4061080" y="2943618"/>
          <a:ext cx="5403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323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7734" y="2975830"/>
        <a:ext cx="27016" cy="27016"/>
      </dsp:txXfrm>
    </dsp:sp>
    <dsp:sp modelId="{7BD92DB9-8A5F-48FC-BF12-C63EE0E49E56}">
      <dsp:nvSpPr>
        <dsp:cNvPr id="0" name=""/>
        <dsp:cNvSpPr/>
      </dsp:nvSpPr>
      <dsp:spPr>
        <a:xfrm>
          <a:off x="823992" y="2732329"/>
          <a:ext cx="539514" cy="25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757" y="0"/>
              </a:lnTo>
              <a:lnTo>
                <a:pt x="269757" y="257009"/>
              </a:lnTo>
              <a:lnTo>
                <a:pt x="539514" y="2570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8810" y="2845893"/>
        <a:ext cx="29880" cy="29880"/>
      </dsp:txXfrm>
    </dsp:sp>
    <dsp:sp modelId="{B64BCA53-6E13-4224-B028-5B7AA111979C}">
      <dsp:nvSpPr>
        <dsp:cNvPr id="0" name=""/>
        <dsp:cNvSpPr/>
      </dsp:nvSpPr>
      <dsp:spPr>
        <a:xfrm>
          <a:off x="4061080" y="1391404"/>
          <a:ext cx="540323" cy="569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161" y="0"/>
              </a:lnTo>
              <a:lnTo>
                <a:pt x="270161" y="569895"/>
              </a:lnTo>
              <a:lnTo>
                <a:pt x="540323" y="569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1609" y="1656719"/>
        <a:ext cx="39266" cy="39266"/>
      </dsp:txXfrm>
    </dsp:sp>
    <dsp:sp modelId="{E961F9EC-4A51-449B-99FB-C3DB21E3F274}">
      <dsp:nvSpPr>
        <dsp:cNvPr id="0" name=""/>
        <dsp:cNvSpPr/>
      </dsp:nvSpPr>
      <dsp:spPr>
        <a:xfrm>
          <a:off x="4061080" y="933261"/>
          <a:ext cx="540323" cy="458143"/>
        </a:xfrm>
        <a:custGeom>
          <a:avLst/>
          <a:gdLst/>
          <a:ahLst/>
          <a:cxnLst/>
          <a:rect l="0" t="0" r="0" b="0"/>
          <a:pathLst>
            <a:path>
              <a:moveTo>
                <a:pt x="0" y="458143"/>
              </a:moveTo>
              <a:lnTo>
                <a:pt x="270161" y="458143"/>
              </a:lnTo>
              <a:lnTo>
                <a:pt x="270161" y="0"/>
              </a:lnTo>
              <a:lnTo>
                <a:pt x="54032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3532" y="1144622"/>
        <a:ext cx="35420" cy="35420"/>
      </dsp:txXfrm>
    </dsp:sp>
    <dsp:sp modelId="{F0F1CA04-A108-49CA-A3ED-5DB451215F5B}">
      <dsp:nvSpPr>
        <dsp:cNvPr id="0" name=""/>
        <dsp:cNvSpPr/>
      </dsp:nvSpPr>
      <dsp:spPr>
        <a:xfrm>
          <a:off x="823992" y="1391404"/>
          <a:ext cx="539514" cy="1340924"/>
        </a:xfrm>
        <a:custGeom>
          <a:avLst/>
          <a:gdLst/>
          <a:ahLst/>
          <a:cxnLst/>
          <a:rect l="0" t="0" r="0" b="0"/>
          <a:pathLst>
            <a:path>
              <a:moveTo>
                <a:pt x="0" y="1340924"/>
              </a:moveTo>
              <a:lnTo>
                <a:pt x="269757" y="1340924"/>
              </a:lnTo>
              <a:lnTo>
                <a:pt x="269757" y="0"/>
              </a:lnTo>
              <a:lnTo>
                <a:pt x="53951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latin typeface="Oswald" panose="00000500000000000000" pitchFamily="2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615" y="2025732"/>
        <a:ext cx="72269" cy="72269"/>
      </dsp:txXfrm>
    </dsp:sp>
    <dsp:sp modelId="{A3878947-2AFF-489C-A0EE-5F611E1EF499}">
      <dsp:nvSpPr>
        <dsp:cNvPr id="0" name=""/>
        <dsp:cNvSpPr/>
      </dsp:nvSpPr>
      <dsp:spPr>
        <a:xfrm rot="16200000">
          <a:off x="-1751514" y="2321113"/>
          <a:ext cx="4328583" cy="822430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Economic dependence  and impact categories</a:t>
          </a:r>
        </a:p>
      </dsp:txBody>
      <dsp:txXfrm>
        <a:off x="-1751514" y="2321113"/>
        <a:ext cx="4328583" cy="822430"/>
      </dsp:txXfrm>
    </dsp:sp>
    <dsp:sp modelId="{95565CE0-0967-4695-A1AA-DD4F35FF7F92}">
      <dsp:nvSpPr>
        <dsp:cNvPr id="0" name=""/>
        <dsp:cNvSpPr/>
      </dsp:nvSpPr>
      <dsp:spPr>
        <a:xfrm>
          <a:off x="1363507" y="980189"/>
          <a:ext cx="2697573" cy="822430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Direct</a:t>
          </a:r>
        </a:p>
      </dsp:txBody>
      <dsp:txXfrm>
        <a:off x="1363507" y="980189"/>
        <a:ext cx="2697573" cy="822430"/>
      </dsp:txXfrm>
    </dsp:sp>
    <dsp:sp modelId="{330B6885-2BC9-4A3E-B667-85C370D70C34}">
      <dsp:nvSpPr>
        <dsp:cNvPr id="0" name=""/>
        <dsp:cNvSpPr/>
      </dsp:nvSpPr>
      <dsp:spPr>
        <a:xfrm>
          <a:off x="4601404" y="522046"/>
          <a:ext cx="2697573" cy="82243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Formal workers engaged in TPPs</a:t>
          </a:r>
        </a:p>
      </dsp:txBody>
      <dsp:txXfrm>
        <a:off x="4601404" y="522046"/>
        <a:ext cx="2697573" cy="822430"/>
      </dsp:txXfrm>
    </dsp:sp>
    <dsp:sp modelId="{E7865B9C-961D-4186-BFED-E46424CD33F5}">
      <dsp:nvSpPr>
        <dsp:cNvPr id="0" name=""/>
        <dsp:cNvSpPr/>
      </dsp:nvSpPr>
      <dsp:spPr>
        <a:xfrm>
          <a:off x="4601404" y="1550084"/>
          <a:ext cx="2697573" cy="82243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Informal workers engaged in TPPs</a:t>
          </a:r>
        </a:p>
      </dsp:txBody>
      <dsp:txXfrm>
        <a:off x="4601404" y="1550084"/>
        <a:ext cx="2697573" cy="822430"/>
      </dsp:txXfrm>
    </dsp:sp>
    <dsp:sp modelId="{BF226B28-69B9-4F4E-8515-5DAD034B04F0}">
      <dsp:nvSpPr>
        <dsp:cNvPr id="0" name=""/>
        <dsp:cNvSpPr/>
      </dsp:nvSpPr>
      <dsp:spPr>
        <a:xfrm>
          <a:off x="1363507" y="2578123"/>
          <a:ext cx="2697573" cy="822430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Indirect</a:t>
          </a:r>
        </a:p>
      </dsp:txBody>
      <dsp:txXfrm>
        <a:off x="1363507" y="2578123"/>
        <a:ext cx="2697573" cy="822430"/>
      </dsp:txXfrm>
    </dsp:sp>
    <dsp:sp modelId="{EEE00877-FFFE-4761-BB23-0F88C8D1BC6D}">
      <dsp:nvSpPr>
        <dsp:cNvPr id="0" name=""/>
        <dsp:cNvSpPr/>
      </dsp:nvSpPr>
      <dsp:spPr>
        <a:xfrm>
          <a:off x="4601404" y="2578123"/>
          <a:ext cx="2697573" cy="82243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Workers such as those engaged in ash transportation from fly ash ponds</a:t>
          </a:r>
        </a:p>
      </dsp:txBody>
      <dsp:txXfrm>
        <a:off x="4601404" y="2578123"/>
        <a:ext cx="2697573" cy="822430"/>
      </dsp:txXfrm>
    </dsp:sp>
    <dsp:sp modelId="{89F0A560-0EB2-4D64-B83E-83AB87584E87}">
      <dsp:nvSpPr>
        <dsp:cNvPr id="0" name=""/>
        <dsp:cNvSpPr/>
      </dsp:nvSpPr>
      <dsp:spPr>
        <a:xfrm>
          <a:off x="1363507" y="3606161"/>
          <a:ext cx="2697573" cy="822430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Induced</a:t>
          </a:r>
        </a:p>
      </dsp:txBody>
      <dsp:txXfrm>
        <a:off x="1363507" y="3606161"/>
        <a:ext cx="2697573" cy="822430"/>
      </dsp:txXfrm>
    </dsp:sp>
    <dsp:sp modelId="{A5828BBF-0CD0-4950-8047-60142D5130D1}">
      <dsp:nvSpPr>
        <dsp:cNvPr id="0" name=""/>
        <dsp:cNvSpPr/>
      </dsp:nvSpPr>
      <dsp:spPr>
        <a:xfrm>
          <a:off x="4601404" y="3606161"/>
          <a:ext cx="2697573" cy="82243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Oswald" panose="00000500000000000000" pitchFamily="2" charset="0"/>
              <a:ea typeface="Calibri" panose="020F0502020204030204" pitchFamily="34" charset="0"/>
              <a:cs typeface="Calibri" panose="020F0502020204030204" pitchFamily="34" charset="0"/>
            </a:rPr>
            <a:t>Local economic activities that have been induced by the TPP- businesses, service centres, etc.</a:t>
          </a:r>
        </a:p>
      </dsp:txBody>
      <dsp:txXfrm>
        <a:off x="4601404" y="3606161"/>
        <a:ext cx="2697573" cy="82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0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62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79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05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25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smokestacks next to a body of water&#10;&#10;Description automatically generated">
            <a:extLst>
              <a:ext uri="{FF2B5EF4-FFF2-40B4-BE49-F238E27FC236}">
                <a16:creationId xmlns:a16="http://schemas.microsoft.com/office/drawing/2014/main" id="{B078D162-0BB6-669C-ADCE-F8259D21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0" y="4623"/>
            <a:ext cx="11542530" cy="6853377"/>
          </a:xfrm>
          <a:prstGeom prst="rect">
            <a:avLst/>
          </a:prstGeom>
        </p:spPr>
      </p:pic>
      <p:sp>
        <p:nvSpPr>
          <p:cNvPr id="88" name="Google Shape;88;p1"/>
          <p:cNvSpPr/>
          <p:nvPr/>
        </p:nvSpPr>
        <p:spPr>
          <a:xfrm>
            <a:off x="0" y="0"/>
            <a:ext cx="38862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3263983"/>
            <a:ext cx="38862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Decommissioning TPPs in India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Environmental, social and financial aspects</a:t>
            </a:r>
            <a:r>
              <a:rPr lang="en-US" sz="16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September 21, 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Social Considerations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 Decommissioning Retired Thermal Power Plants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Session 3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ABAC3362-7288-0715-4407-69076234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" y="2523105"/>
            <a:ext cx="2729755" cy="61135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74944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66642465-8B28-DA67-9267-FEB7EA3C0B14}"/>
              </a:ext>
            </a:extLst>
          </p:cNvPr>
          <p:cNvSpPr txBox="1"/>
          <p:nvPr/>
        </p:nvSpPr>
        <p:spPr>
          <a:xfrm>
            <a:off x="1219858" y="396188"/>
            <a:ext cx="107616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Potential impact of TPP decommissioning</a:t>
            </a:r>
          </a:p>
        </p:txBody>
      </p:sp>
      <p:cxnSp>
        <p:nvCxnSpPr>
          <p:cNvPr id="6" name="Google Shape;330;p41">
            <a:extLst>
              <a:ext uri="{FF2B5EF4-FFF2-40B4-BE49-F238E27FC236}">
                <a16:creationId xmlns:a16="http://schemas.microsoft.com/office/drawing/2014/main" id="{98C75A37-3B3E-5E46-3C17-6681D14BCDCD}"/>
              </a:ext>
            </a:extLst>
          </p:cNvPr>
          <p:cNvCxnSpPr>
            <a:cxnSpLocks/>
          </p:cNvCxnSpPr>
          <p:nvPr/>
        </p:nvCxnSpPr>
        <p:spPr>
          <a:xfrm>
            <a:off x="1346728" y="966853"/>
            <a:ext cx="899406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26DECB-A39A-1920-2763-E4C05C8E3C6B}"/>
              </a:ext>
            </a:extLst>
          </p:cNvPr>
          <p:cNvSpPr txBox="1"/>
          <p:nvPr/>
        </p:nvSpPr>
        <p:spPr>
          <a:xfrm>
            <a:off x="1346728" y="1400402"/>
            <a:ext cx="988156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Oswald" panose="00000500000000000000" pitchFamily="2" charset="0"/>
              </a:rPr>
              <a:t>1. Impact on workforce- </a:t>
            </a:r>
          </a:p>
          <a:p>
            <a:r>
              <a:rPr lang="en-IN" sz="2400" dirty="0">
                <a:latin typeface="Oswald" panose="00000500000000000000" pitchFamily="2" charset="0"/>
              </a:rPr>
              <a:t>	a, Loss of income for formal and informal workers </a:t>
            </a:r>
          </a:p>
          <a:p>
            <a:r>
              <a:rPr lang="en-IN" sz="2400" dirty="0">
                <a:latin typeface="Oswald" panose="00000500000000000000" pitchFamily="2" charset="0"/>
              </a:rPr>
              <a:t>	b. Uncertain job and income prospects</a:t>
            </a:r>
          </a:p>
          <a:p>
            <a:r>
              <a:rPr lang="en-IN" sz="2400" dirty="0">
                <a:latin typeface="Oswald" panose="00000500000000000000" pitchFamily="2" charset="0"/>
              </a:rPr>
              <a:t>	</a:t>
            </a:r>
          </a:p>
          <a:p>
            <a:r>
              <a:rPr lang="en-IN" sz="2400" dirty="0">
                <a:latin typeface="Oswald" panose="00000500000000000000" pitchFamily="2" charset="0"/>
              </a:rPr>
              <a:t>2. Impact on the local community- </a:t>
            </a:r>
          </a:p>
          <a:p>
            <a:r>
              <a:rPr lang="en-IN" sz="2400" dirty="0">
                <a:latin typeface="Oswald" panose="00000500000000000000" pitchFamily="2" charset="0"/>
              </a:rPr>
              <a:t>	a. Reduced economic activities</a:t>
            </a:r>
          </a:p>
          <a:p>
            <a:r>
              <a:rPr lang="en-IN" sz="2400" dirty="0">
                <a:latin typeface="Oswald" panose="00000500000000000000" pitchFamily="2" charset="0"/>
              </a:rPr>
              <a:t>	b. Reduced businesses/investments </a:t>
            </a:r>
          </a:p>
          <a:p>
            <a:r>
              <a:rPr lang="en-IN" sz="2400" dirty="0">
                <a:latin typeface="Oswald" panose="00000500000000000000" pitchFamily="2" charset="0"/>
              </a:rPr>
              <a:t>	c. Demographic changes- outmigration)</a:t>
            </a:r>
          </a:p>
          <a:p>
            <a:r>
              <a:rPr lang="en-IN" sz="2400" dirty="0">
                <a:latin typeface="Oswald" panose="00000500000000000000" pitchFamily="2" charset="0"/>
              </a:rPr>
              <a:t>	d. Reduced services (such as investments in social infrastructure and services-  	schools, healthcare centres, etc. by companies/CSR</a:t>
            </a:r>
          </a:p>
          <a:p>
            <a:pPr marL="342900" indent="-342900">
              <a:buFont typeface="+mj-lt"/>
              <a:buAutoNum type="arabicPeriod"/>
            </a:pPr>
            <a:endParaRPr lang="en-IN" sz="2400" dirty="0">
              <a:latin typeface="Oswald" panose="00000500000000000000" pitchFamily="2" charset="0"/>
            </a:endParaRPr>
          </a:p>
          <a:p>
            <a:r>
              <a:rPr lang="en-IN" sz="2400" dirty="0">
                <a:latin typeface="Oswald" panose="00000500000000000000" pitchFamily="2" charset="0"/>
              </a:rPr>
              <a:t>3. Impact on public revenue- taxes, etc.</a:t>
            </a:r>
          </a:p>
          <a:p>
            <a:endParaRPr lang="en-IN" dirty="0"/>
          </a:p>
        </p:txBody>
      </p:sp>
      <p:sp>
        <p:nvSpPr>
          <p:cNvPr id="2" name="Google Shape;97;g13ae23a4175_0_0">
            <a:extLst>
              <a:ext uri="{FF2B5EF4-FFF2-40B4-BE49-F238E27FC236}">
                <a16:creationId xmlns:a16="http://schemas.microsoft.com/office/drawing/2014/main" id="{663D4A2A-3D6E-27B7-E71D-B1BDFCC0E654}"/>
              </a:ext>
            </a:extLst>
          </p:cNvPr>
          <p:cNvSpPr/>
          <p:nvPr/>
        </p:nvSpPr>
        <p:spPr>
          <a:xfrm>
            <a:off x="0" y="-38099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8;g13ae23a4175_0_0" descr="iForest New Logo.jpg">
            <a:extLst>
              <a:ext uri="{FF2B5EF4-FFF2-40B4-BE49-F238E27FC236}">
                <a16:creationId xmlns:a16="http://schemas.microsoft.com/office/drawing/2014/main" id="{3EA5C9EC-4954-7F64-9263-A94CC7BA2D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1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9;g13ae23a4175_0_0">
            <a:extLst>
              <a:ext uri="{FF2B5EF4-FFF2-40B4-BE49-F238E27FC236}">
                <a16:creationId xmlns:a16="http://schemas.microsoft.com/office/drawing/2014/main" id="{ABF15185-7BC9-B75C-0D5E-094800901BE7}"/>
              </a:ext>
            </a:extLst>
          </p:cNvPr>
          <p:cNvSpPr/>
          <p:nvPr/>
        </p:nvSpPr>
        <p:spPr>
          <a:xfrm>
            <a:off x="0" y="2984535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0;g13ae23a4175_0_0">
            <a:extLst>
              <a:ext uri="{FF2B5EF4-FFF2-40B4-BE49-F238E27FC236}">
                <a16:creationId xmlns:a16="http://schemas.microsoft.com/office/drawing/2014/main" id="{3AF7ED27-AEDC-3811-79B1-B3E414E43191}"/>
              </a:ext>
            </a:extLst>
          </p:cNvPr>
          <p:cNvSpPr/>
          <p:nvPr/>
        </p:nvSpPr>
        <p:spPr>
          <a:xfrm>
            <a:off x="0" y="3474945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04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66642465-8B28-DA67-9267-FEB7EA3C0B14}"/>
              </a:ext>
            </a:extLst>
          </p:cNvPr>
          <p:cNvSpPr txBox="1"/>
          <p:nvPr/>
        </p:nvSpPr>
        <p:spPr>
          <a:xfrm>
            <a:off x="1219858" y="396188"/>
            <a:ext cx="107616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Nature </a:t>
            </a: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of impact on workforce/community</a:t>
            </a:r>
            <a:endParaRPr lang="en-US" sz="3200" b="1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" name="Google Shape;330;p41">
            <a:extLst>
              <a:ext uri="{FF2B5EF4-FFF2-40B4-BE49-F238E27FC236}">
                <a16:creationId xmlns:a16="http://schemas.microsoft.com/office/drawing/2014/main" id="{98C75A37-3B3E-5E46-3C17-6681D14BCDCD}"/>
              </a:ext>
            </a:extLst>
          </p:cNvPr>
          <p:cNvCxnSpPr>
            <a:cxnSpLocks/>
          </p:cNvCxnSpPr>
          <p:nvPr/>
        </p:nvCxnSpPr>
        <p:spPr>
          <a:xfrm>
            <a:off x="1346728" y="980923"/>
            <a:ext cx="8637027" cy="45444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51CEC92-56D2-8C07-0C02-A01BE93A9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716184"/>
              </p:ext>
            </p:extLst>
          </p:nvPr>
        </p:nvGraphicFramePr>
        <p:xfrm>
          <a:off x="1346728" y="1331757"/>
          <a:ext cx="72997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F00061-2D81-C934-0459-AC566B1D55E8}"/>
              </a:ext>
            </a:extLst>
          </p:cNvPr>
          <p:cNvSpPr txBox="1"/>
          <p:nvPr/>
        </p:nvSpPr>
        <p:spPr>
          <a:xfrm>
            <a:off x="9036424" y="2178437"/>
            <a:ext cx="2474258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About 0.18 million workers are engaged formally.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Oswald" panose="00000500000000000000" pitchFamily="2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Additionally, large number of people engaged informally; about </a:t>
            </a:r>
            <a:r>
              <a:rPr lang="en-US" sz="2000" spc="-6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1.5-</a:t>
            </a:r>
            <a:r>
              <a:rPr lang="en-US" sz="200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1.7</a:t>
            </a:r>
            <a:r>
              <a:rPr lang="en-US" sz="2000" spc="-6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times</a:t>
            </a:r>
            <a:r>
              <a:rPr lang="en-US" sz="2000" spc="-55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of the formal</a:t>
            </a:r>
            <a:r>
              <a:rPr lang="en-US" sz="2000" spc="-30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Oswald" panose="00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workforce as per district assessments.</a:t>
            </a:r>
          </a:p>
        </p:txBody>
      </p:sp>
    </p:spTree>
    <p:extLst>
      <p:ext uri="{BB962C8B-B14F-4D97-AF65-F5344CB8AC3E}">
        <p14:creationId xmlns:p14="http://schemas.microsoft.com/office/powerpoint/2010/main" val="354942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74944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66642465-8B28-DA67-9267-FEB7EA3C0B14}"/>
              </a:ext>
            </a:extLst>
          </p:cNvPr>
          <p:cNvSpPr txBox="1"/>
          <p:nvPr/>
        </p:nvSpPr>
        <p:spPr>
          <a:xfrm>
            <a:off x="1219858" y="489694"/>
            <a:ext cx="107616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Addressing potential impacts</a:t>
            </a:r>
          </a:p>
        </p:txBody>
      </p:sp>
      <p:cxnSp>
        <p:nvCxnSpPr>
          <p:cNvPr id="6" name="Google Shape;330;p41">
            <a:extLst>
              <a:ext uri="{FF2B5EF4-FFF2-40B4-BE49-F238E27FC236}">
                <a16:creationId xmlns:a16="http://schemas.microsoft.com/office/drawing/2014/main" id="{98C75A37-3B3E-5E46-3C17-6681D14BCDCD}"/>
              </a:ext>
            </a:extLst>
          </p:cNvPr>
          <p:cNvCxnSpPr>
            <a:cxnSpLocks/>
          </p:cNvCxnSpPr>
          <p:nvPr/>
        </p:nvCxnSpPr>
        <p:spPr>
          <a:xfrm>
            <a:off x="1296965" y="1074429"/>
            <a:ext cx="5769419" cy="14142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26DECB-A39A-1920-2763-E4C05C8E3C6B}"/>
              </a:ext>
            </a:extLst>
          </p:cNvPr>
          <p:cNvSpPr txBox="1"/>
          <p:nvPr/>
        </p:nvSpPr>
        <p:spPr>
          <a:xfrm>
            <a:off x="1219858" y="1667178"/>
            <a:ext cx="45267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u="sng" dirty="0">
              <a:latin typeface="Oswald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dirty="0">
                <a:latin typeface="Oswald" panose="00000500000000000000" pitchFamily="2" charset="0"/>
              </a:rPr>
              <a:t>Strong laws and associated institutional mechanisms.</a:t>
            </a:r>
          </a:p>
          <a:p>
            <a:pPr marL="342900" indent="-342900">
              <a:buFont typeface="+mj-lt"/>
              <a:buAutoNum type="arabicPeriod"/>
            </a:pPr>
            <a:endParaRPr lang="en-IN" sz="2400" dirty="0">
              <a:latin typeface="Oswald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dirty="0">
                <a:latin typeface="Oswald" panose="00000500000000000000" pitchFamily="2" charset="0"/>
              </a:rPr>
              <a:t>Company-specific policies/plans for workforce transition and social transition.</a:t>
            </a:r>
          </a:p>
          <a:p>
            <a:pPr marL="342900" indent="-342900">
              <a:buFont typeface="+mj-lt"/>
              <a:buAutoNum type="arabicPeriod"/>
            </a:pPr>
            <a:endParaRPr lang="en-IN" sz="2400" dirty="0">
              <a:latin typeface="Oswald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dirty="0">
                <a:latin typeface="Oswald" panose="00000500000000000000" pitchFamily="2" charset="0"/>
              </a:rPr>
              <a:t>Stakeholder engagement.</a:t>
            </a:r>
          </a:p>
          <a:p>
            <a:endParaRPr lang="en-IN" dirty="0"/>
          </a:p>
        </p:txBody>
      </p:sp>
      <p:sp>
        <p:nvSpPr>
          <p:cNvPr id="2" name="Google Shape;97;g13ae23a4175_0_0">
            <a:extLst>
              <a:ext uri="{FF2B5EF4-FFF2-40B4-BE49-F238E27FC236}">
                <a16:creationId xmlns:a16="http://schemas.microsoft.com/office/drawing/2014/main" id="{663D4A2A-3D6E-27B7-E71D-B1BDFCC0E654}"/>
              </a:ext>
            </a:extLst>
          </p:cNvPr>
          <p:cNvSpPr/>
          <p:nvPr/>
        </p:nvSpPr>
        <p:spPr>
          <a:xfrm>
            <a:off x="0" y="-38099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8;g13ae23a4175_0_0" descr="iForest New Logo.jpg">
            <a:extLst>
              <a:ext uri="{FF2B5EF4-FFF2-40B4-BE49-F238E27FC236}">
                <a16:creationId xmlns:a16="http://schemas.microsoft.com/office/drawing/2014/main" id="{3EA5C9EC-4954-7F64-9263-A94CC7BA2D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1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9;g13ae23a4175_0_0">
            <a:extLst>
              <a:ext uri="{FF2B5EF4-FFF2-40B4-BE49-F238E27FC236}">
                <a16:creationId xmlns:a16="http://schemas.microsoft.com/office/drawing/2014/main" id="{ABF15185-7BC9-B75C-0D5E-094800901BE7}"/>
              </a:ext>
            </a:extLst>
          </p:cNvPr>
          <p:cNvSpPr/>
          <p:nvPr/>
        </p:nvSpPr>
        <p:spPr>
          <a:xfrm>
            <a:off x="0" y="2984535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0;g13ae23a4175_0_0">
            <a:extLst>
              <a:ext uri="{FF2B5EF4-FFF2-40B4-BE49-F238E27FC236}">
                <a16:creationId xmlns:a16="http://schemas.microsoft.com/office/drawing/2014/main" id="{3AF7ED27-AEDC-3811-79B1-B3E414E43191}"/>
              </a:ext>
            </a:extLst>
          </p:cNvPr>
          <p:cNvSpPr/>
          <p:nvPr/>
        </p:nvSpPr>
        <p:spPr>
          <a:xfrm>
            <a:off x="0" y="3474945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FC74F-0574-7EF6-837A-FEE8E4A8D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-9816"/>
            <a:ext cx="3962400" cy="68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66642465-8B28-DA67-9267-FEB7EA3C0B14}"/>
              </a:ext>
            </a:extLst>
          </p:cNvPr>
          <p:cNvSpPr txBox="1"/>
          <p:nvPr/>
        </p:nvSpPr>
        <p:spPr>
          <a:xfrm>
            <a:off x="1099059" y="351813"/>
            <a:ext cx="105729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Existing regulatory context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" name="Google Shape;330;p41">
            <a:extLst>
              <a:ext uri="{FF2B5EF4-FFF2-40B4-BE49-F238E27FC236}">
                <a16:creationId xmlns:a16="http://schemas.microsoft.com/office/drawing/2014/main" id="{98C75A37-3B3E-5E46-3C17-6681D14BCDCD}"/>
              </a:ext>
            </a:extLst>
          </p:cNvPr>
          <p:cNvCxnSpPr>
            <a:cxnSpLocks/>
          </p:cNvCxnSpPr>
          <p:nvPr/>
        </p:nvCxnSpPr>
        <p:spPr>
          <a:xfrm>
            <a:off x="1099059" y="985238"/>
            <a:ext cx="8179412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DD45C02-E299-A6FC-94D0-3BBCDB15C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42551"/>
              </p:ext>
            </p:extLst>
          </p:nvPr>
        </p:nvGraphicFramePr>
        <p:xfrm>
          <a:off x="1099059" y="1406984"/>
          <a:ext cx="10942544" cy="50346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97776">
                  <a:extLst>
                    <a:ext uri="{9D8B030D-6E8A-4147-A177-3AD203B41FA5}">
                      <a16:colId xmlns:a16="http://schemas.microsoft.com/office/drawing/2014/main" val="3967179134"/>
                    </a:ext>
                  </a:extLst>
                </a:gridCol>
                <a:gridCol w="6344768">
                  <a:extLst>
                    <a:ext uri="{9D8B030D-6E8A-4147-A177-3AD203B41FA5}">
                      <a16:colId xmlns:a16="http://schemas.microsoft.com/office/drawing/2014/main" val="3448790679"/>
                    </a:ext>
                  </a:extLst>
                </a:gridCol>
              </a:tblGrid>
              <a:tr h="5953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swald" panose="00000500000000000000" pitchFamily="2" charset="0"/>
                          <a:cs typeface="Times New Roman" panose="02020603050405020304" pitchFamily="18" charset="0"/>
                        </a:rPr>
                        <a:t>Regulatory provisions</a:t>
                      </a:r>
                      <a:endParaRPr lang="en-IN" sz="1600" dirty="0">
                        <a:latin typeface="Oswal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Oswald" panose="00000500000000000000" pitchFamily="2" charset="0"/>
                        </a:rPr>
                        <a:t>Focus</a:t>
                      </a:r>
                      <a:endParaRPr lang="en-IN" sz="1600" dirty="0">
                        <a:latin typeface="Oswal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47308"/>
                  </a:ext>
                </a:extLst>
              </a:tr>
              <a:tr h="2305651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Oswald" panose="00000500000000000000" pitchFamily="2" charset="0"/>
                        </a:rPr>
                        <a:t>Industrial Disputes Act, 1957</a:t>
                      </a:r>
                      <a:r>
                        <a:rPr lang="en-IN" sz="1600" dirty="0">
                          <a:latin typeface="Oswald" panose="00000500000000000000" pitchFamily="2" charset="0"/>
                        </a:rPr>
                        <a:t> (subsumed within </a:t>
                      </a:r>
                      <a:r>
                        <a:rPr lang="en-IN" sz="1600" b="1" dirty="0">
                          <a:latin typeface="Oswald" panose="00000500000000000000" pitchFamily="2" charset="0"/>
                        </a:rPr>
                        <a:t>Industrial Relations Code, 2020)</a:t>
                      </a:r>
                      <a:endParaRPr lang="en-IN" sz="1600" b="1" dirty="0">
                        <a:latin typeface="Oswal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Lay-off, retrenchment-related provisions in case of industrial closure.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Retrenchment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preconditions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 - Written notice three-months in advance; pre-approval of the government.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Compensation for retrenchment-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equivalent to 15 days of average pay for every completed year/any part over 6 months.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The IR Code also gives provision for developing a “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worker reskilling fun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d” to provide training to the retrenched worker. The fund is equivalent to 15 days’ wages and is to be paid within 45 days.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Oswald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58175"/>
                  </a:ext>
                </a:extLst>
              </a:tr>
              <a:tr h="943012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Oswald" panose="00000500000000000000" pitchFamily="2" charset="0"/>
                        </a:rPr>
                        <a:t>Contract Labour Regulation and Abolition Act, 1970, (subsumed within </a:t>
                      </a:r>
                      <a:r>
                        <a:rPr lang="en-IN" sz="1600" b="1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Occupational Safety, Health and Working Conditions Code, 2020 </a:t>
                      </a:r>
                      <a:endParaRPr lang="en-IN" sz="1600" b="1" dirty="0">
                        <a:latin typeface="Oswal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latin typeface="Oswald" panose="00000500000000000000" pitchFamily="2" charset="0"/>
                        </a:rPr>
                        <a:t>Deals with contract worker’s during their tenure.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Applicable to establishment or manpower supply contractor that employed 20 or more contract workers on any day in the past 12 months.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swald" panose="00000500000000000000" pitchFamily="2" charset="0"/>
                        </a:rPr>
                        <a:t>Not designed for social security, compensation or reskilling support.</a:t>
                      </a:r>
                      <a:endParaRPr lang="en-IN" sz="1600" b="1" dirty="0">
                        <a:latin typeface="Oswal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53467"/>
                  </a:ext>
                </a:extLst>
              </a:tr>
              <a:tr h="943012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Oswald" panose="00000500000000000000" pitchFamily="2" charset="0"/>
                        </a:rPr>
                        <a:t>Social Security Code 2020 </a:t>
                      </a:r>
                      <a:r>
                        <a:rPr lang="en-IN" sz="1600" b="0" dirty="0">
                          <a:latin typeface="Oswald" panose="00000500000000000000" pitchFamily="2" charset="0"/>
                        </a:rPr>
                        <a:t>(subsumed various social security-related laws)</a:t>
                      </a:r>
                      <a:endParaRPr lang="en-IN" sz="1600" b="0" dirty="0">
                        <a:latin typeface="Oswald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Formulation of welfare schemes by the central and the state government(s) for providing social security benefits to unorganised workers.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Development of a </a:t>
                      </a:r>
                      <a:r>
                        <a:rPr lang="en-IN" sz="1600" b="1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Social Security Fund.</a:t>
                      </a:r>
                      <a:endParaRPr lang="en-IN" sz="1600" kern="1200" dirty="0">
                        <a:solidFill>
                          <a:schemeClr val="dk1"/>
                        </a:solidFill>
                        <a:effectLst/>
                        <a:latin typeface="Oswald" panose="00000500000000000000" pitchFamily="2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b="0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Establishment of </a:t>
                      </a:r>
                      <a:r>
                        <a:rPr lang="en-IN" sz="1600" b="1" kern="1200" dirty="0">
                          <a:solidFill>
                            <a:schemeClr val="dk1"/>
                          </a:solidFill>
                          <a:effectLst/>
                          <a:latin typeface="Oswald" panose="00000500000000000000" pitchFamily="2" charset="0"/>
                        </a:rPr>
                        <a:t>‘career centres’ for worker’s support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Oswald" panose="000005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1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99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4728-D7EF-F5B9-2C6B-0D896A19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15" y="295835"/>
            <a:ext cx="10515600" cy="11868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Key limitations &amp; Proposed interventions</a:t>
            </a:r>
            <a:br>
              <a:rPr lang="en-US" sz="3200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</a:br>
            <a:endParaRPr lang="en-IN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1A413-405A-73AC-9283-D7DD8826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321" y="1007924"/>
            <a:ext cx="5157787" cy="823912"/>
          </a:xfrm>
        </p:spPr>
        <p:txBody>
          <a:bodyPr/>
          <a:lstStyle/>
          <a:p>
            <a:r>
              <a:rPr lang="en-IN" dirty="0">
                <a:latin typeface="Oswald" panose="00000500000000000000" pitchFamily="2" charset="0"/>
              </a:rPr>
              <a:t>Limitations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F2BCF-3F07-0532-86F6-4601BB556CB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4300" y="2082007"/>
            <a:ext cx="5157787" cy="3684588"/>
          </a:xfrm>
        </p:spPr>
        <p:txBody>
          <a:bodyPr>
            <a:normAutofit/>
          </a:bodyPr>
          <a:lstStyle/>
          <a:p>
            <a:pPr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Oswald" panose="00000500000000000000" pitchFamily="2" charset="0"/>
              </a:rPr>
              <a:t>The existing </a:t>
            </a:r>
            <a:r>
              <a:rPr lang="en-US" sz="2000" dirty="0" err="1">
                <a:latin typeface="Oswald" panose="00000500000000000000" pitchFamily="2" charset="0"/>
              </a:rPr>
              <a:t>labour</a:t>
            </a:r>
            <a:r>
              <a:rPr lang="en-US" sz="2000" dirty="0">
                <a:latin typeface="Oswald" panose="00000500000000000000" pitchFamily="2" charset="0"/>
              </a:rPr>
              <a:t> laws are primarily focused on addressing and settling disputes that may arise between the employer and the employee/worker.</a:t>
            </a:r>
          </a:p>
          <a:p>
            <a:pPr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Oswald" panose="00000500000000000000" pitchFamily="2" charset="0"/>
            </a:endParaRPr>
          </a:p>
          <a:p>
            <a:pPr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Oswald" panose="00000500000000000000" pitchFamily="2" charset="0"/>
            </a:endParaRPr>
          </a:p>
          <a:p>
            <a:pPr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Oswald" panose="00000500000000000000" pitchFamily="2" charset="0"/>
              </a:rPr>
              <a:t>The laws are not designed to address workforce issues during decommissioning- Skilling, transition support, etc. </a:t>
            </a:r>
          </a:p>
          <a:p>
            <a:pPr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Oswald" panose="00000500000000000000" pitchFamily="2" charset="0"/>
            </a:endParaRPr>
          </a:p>
          <a:p>
            <a:pPr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Oswald" panose="00000500000000000000" pitchFamily="2" charset="0"/>
            </a:endParaRPr>
          </a:p>
          <a:p>
            <a:pPr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Oswald" panose="00000500000000000000" pitchFamily="2" charset="0"/>
              </a:rPr>
              <a:t>Absence of a workforce transition planning and social transition planning mechanisms. </a:t>
            </a: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F34E6-6296-3A33-3655-435E45232B7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62130" y="910933"/>
            <a:ext cx="5183188" cy="823912"/>
          </a:xfrm>
        </p:spPr>
        <p:txBody>
          <a:bodyPr/>
          <a:lstStyle/>
          <a:p>
            <a:r>
              <a:rPr lang="en-IN" dirty="0">
                <a:latin typeface="Oswald" panose="00000500000000000000" pitchFamily="2" charset="0"/>
              </a:rPr>
              <a:t>Interventions/Reforms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A89C1F-2A9E-A5B2-E03A-010131D8760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24305" y="1943101"/>
            <a:ext cx="5183188" cy="4619064"/>
          </a:xfrm>
        </p:spPr>
        <p:txBody>
          <a:bodyPr>
            <a:normAutofit fontScale="55000" lnSpcReduction="20000"/>
          </a:bodyPr>
          <a:lstStyle/>
          <a:p>
            <a:pPr marL="571500" indent="-457200">
              <a:buAutoNum type="arabicPeriod"/>
            </a:pPr>
            <a:r>
              <a:rPr lang="en-IN" sz="3600" dirty="0">
                <a:latin typeface="Oswald" panose="00000500000000000000" pitchFamily="2" charset="0"/>
              </a:rPr>
              <a:t>The labour laws need to be revised and strengthened to address workforce transition issues for various types of workers during decommissioning.</a:t>
            </a:r>
          </a:p>
          <a:p>
            <a:pPr marL="571500" indent="-457200">
              <a:buAutoNum type="arabicPeriod"/>
            </a:pPr>
            <a:endParaRPr lang="en-IN" sz="3600" dirty="0">
              <a:latin typeface="Oswald" panose="00000500000000000000" pitchFamily="2" charset="0"/>
            </a:endParaRPr>
          </a:p>
          <a:p>
            <a:pPr marL="571500" indent="-457200">
              <a:buAutoNum type="arabicPeriod"/>
            </a:pPr>
            <a:r>
              <a:rPr lang="en-IN" sz="3600" dirty="0">
                <a:latin typeface="Oswald" panose="00000500000000000000" pitchFamily="2" charset="0"/>
              </a:rPr>
              <a:t>A social impact evaluation (alongside EIA) need to be undertaken.</a:t>
            </a:r>
          </a:p>
          <a:p>
            <a:pPr marL="571500" indent="-457200">
              <a:buAutoNum type="arabicPeriod"/>
            </a:pPr>
            <a:endParaRPr lang="en-IN" sz="3600" dirty="0">
              <a:latin typeface="Oswald" panose="00000500000000000000" pitchFamily="2" charset="0"/>
            </a:endParaRPr>
          </a:p>
          <a:p>
            <a:pPr marL="571500" indent="-457200">
              <a:buAutoNum type="arabicPeriod"/>
            </a:pPr>
            <a:r>
              <a:rPr lang="en-IN" sz="3600" dirty="0">
                <a:latin typeface="Oswald" panose="00000500000000000000" pitchFamily="2" charset="0"/>
              </a:rPr>
              <a:t>A workforce transition plan or a social transition plan need to be developed alongside the decommissioning plan based on the impact evaluation.</a:t>
            </a:r>
          </a:p>
          <a:p>
            <a:pPr marL="571500" indent="-457200">
              <a:buAutoNum type="arabicPeriod"/>
            </a:pPr>
            <a:endParaRPr lang="en-IN" sz="3600" dirty="0">
              <a:latin typeface="Oswald" panose="00000500000000000000" pitchFamily="2" charset="0"/>
            </a:endParaRPr>
          </a:p>
          <a:p>
            <a:pPr marL="571500" indent="-457200">
              <a:buAutoNum type="arabicPeriod"/>
            </a:pPr>
            <a:r>
              <a:rPr lang="en-IN" sz="3600" dirty="0">
                <a:latin typeface="Oswald" panose="00000500000000000000" pitchFamily="2" charset="0"/>
              </a:rPr>
              <a:t>Platform for tripartite dialogue between government, industry and the workers representatives need to supported .</a:t>
            </a:r>
          </a:p>
          <a:p>
            <a:pPr marL="571500" indent="-457200">
              <a:buAutoNum type="arabicPeriod"/>
            </a:pPr>
            <a:endParaRPr lang="en-IN" sz="2000" dirty="0">
              <a:latin typeface="Oswald" panose="00000500000000000000" pitchFamily="2" charset="0"/>
            </a:endParaRPr>
          </a:p>
          <a:p>
            <a:pPr marL="571500" indent="-457200">
              <a:buAutoNum type="arabicPeriod"/>
            </a:pPr>
            <a:endParaRPr lang="en-IN" sz="2000" dirty="0">
              <a:latin typeface="Oswald" panose="00000500000000000000" pitchFamily="2" charset="0"/>
            </a:endParaRPr>
          </a:p>
          <a:p>
            <a:pPr marL="571500" indent="-457200">
              <a:buAutoNum type="arabicPeriod"/>
            </a:pPr>
            <a:endParaRPr lang="en-IN" sz="2000" dirty="0">
              <a:latin typeface="Oswald" panose="00000500000000000000" pitchFamily="2" charset="0"/>
            </a:endParaRPr>
          </a:p>
          <a:p>
            <a:pPr marL="571500" indent="-457200">
              <a:buAutoNum type="arabicPeriod"/>
            </a:pPr>
            <a:endParaRPr lang="en-IN" sz="2000" dirty="0">
              <a:latin typeface="Oswald" panose="00000500000000000000" pitchFamily="2" charset="0"/>
            </a:endParaRPr>
          </a:p>
        </p:txBody>
      </p:sp>
      <p:sp>
        <p:nvSpPr>
          <p:cNvPr id="7" name="Google Shape;97;g13ae23a4175_0_0">
            <a:extLst>
              <a:ext uri="{FF2B5EF4-FFF2-40B4-BE49-F238E27FC236}">
                <a16:creationId xmlns:a16="http://schemas.microsoft.com/office/drawing/2014/main" id="{663451A8-B1BC-DC8F-CB3F-53143A584CFB}"/>
              </a:ext>
            </a:extLst>
          </p:cNvPr>
          <p:cNvSpPr/>
          <p:nvPr/>
        </p:nvSpPr>
        <p:spPr>
          <a:xfrm>
            <a:off x="0" y="-38099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;g13ae23a4175_0_0">
            <a:extLst>
              <a:ext uri="{FF2B5EF4-FFF2-40B4-BE49-F238E27FC236}">
                <a16:creationId xmlns:a16="http://schemas.microsoft.com/office/drawing/2014/main" id="{1E68FB13-0F44-B32E-4758-6FB14AA2E481}"/>
              </a:ext>
            </a:extLst>
          </p:cNvPr>
          <p:cNvSpPr/>
          <p:nvPr/>
        </p:nvSpPr>
        <p:spPr>
          <a:xfrm>
            <a:off x="0" y="3078515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g13ae23a4175_0_0">
            <a:extLst>
              <a:ext uri="{FF2B5EF4-FFF2-40B4-BE49-F238E27FC236}">
                <a16:creationId xmlns:a16="http://schemas.microsoft.com/office/drawing/2014/main" id="{F9EC54D5-6558-F0C6-C66E-D9C7DC5B7E98}"/>
              </a:ext>
            </a:extLst>
          </p:cNvPr>
          <p:cNvSpPr/>
          <p:nvPr/>
        </p:nvSpPr>
        <p:spPr>
          <a:xfrm>
            <a:off x="0" y="3528583"/>
            <a:ext cx="804300" cy="3329417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98;g13ae23a4175_0_0" descr="iForest New Logo.jpg">
            <a:extLst>
              <a:ext uri="{FF2B5EF4-FFF2-40B4-BE49-F238E27FC236}">
                <a16:creationId xmlns:a16="http://schemas.microsoft.com/office/drawing/2014/main" id="{2775911B-63DD-A90D-FBB0-4C262E7670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438" t="30648" r="17702" b="37687"/>
          <a:stretch/>
        </p:blipFill>
        <p:spPr>
          <a:xfrm rot="-5400000">
            <a:off x="-817461" y="1188673"/>
            <a:ext cx="2439254" cy="668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330;p41">
            <a:extLst>
              <a:ext uri="{FF2B5EF4-FFF2-40B4-BE49-F238E27FC236}">
                <a16:creationId xmlns:a16="http://schemas.microsoft.com/office/drawing/2014/main" id="{F22A1C37-2D8B-38A4-3C76-DF1EF5C37770}"/>
              </a:ext>
            </a:extLst>
          </p:cNvPr>
          <p:cNvCxnSpPr>
            <a:cxnSpLocks/>
          </p:cNvCxnSpPr>
          <p:nvPr/>
        </p:nvCxnSpPr>
        <p:spPr>
          <a:xfrm>
            <a:off x="1118128" y="1007924"/>
            <a:ext cx="8200684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0661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3949147"/>
            <a:ext cx="12191999" cy="7927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1" y="4099482"/>
            <a:ext cx="121919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Thanks.</a:t>
            </a:r>
          </a:p>
        </p:txBody>
      </p:sp>
    </p:spTree>
    <p:extLst>
      <p:ext uri="{BB962C8B-B14F-4D97-AF65-F5344CB8AC3E}">
        <p14:creationId xmlns:p14="http://schemas.microsoft.com/office/powerpoint/2010/main" val="293526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6287</TotalTime>
  <Words>583</Words>
  <Application>Microsoft Macintosh PowerPoint</Application>
  <PresentationFormat>Widescreen</PresentationFormat>
  <Paragraphs>76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limitations &amp; Proposed interventions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Mandvi Singh</dc:creator>
  <cp:lastModifiedBy>Shivangi Khanna</cp:lastModifiedBy>
  <cp:revision>296</cp:revision>
  <dcterms:created xsi:type="dcterms:W3CDTF">2021-11-08T04:53:11Z</dcterms:created>
  <dcterms:modified xsi:type="dcterms:W3CDTF">2023-09-22T11:03:23Z</dcterms:modified>
</cp:coreProperties>
</file>