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4" r:id="rId1"/>
  </p:sldMasterIdLst>
  <p:notesMasterIdLst>
    <p:notesMasterId r:id="rId22"/>
  </p:notesMasterIdLst>
  <p:sldIdLst>
    <p:sldId id="256" r:id="rId2"/>
    <p:sldId id="479" r:id="rId3"/>
    <p:sldId id="438" r:id="rId4"/>
    <p:sldId id="439" r:id="rId5"/>
    <p:sldId id="478" r:id="rId6"/>
    <p:sldId id="458" r:id="rId7"/>
    <p:sldId id="440" r:id="rId8"/>
    <p:sldId id="459" r:id="rId9"/>
    <p:sldId id="473" r:id="rId10"/>
    <p:sldId id="460" r:id="rId11"/>
    <p:sldId id="441" r:id="rId12"/>
    <p:sldId id="447" r:id="rId13"/>
    <p:sldId id="467" r:id="rId14"/>
    <p:sldId id="465" r:id="rId15"/>
    <p:sldId id="450" r:id="rId16"/>
    <p:sldId id="482" r:id="rId17"/>
    <p:sldId id="462" r:id="rId18"/>
    <p:sldId id="464" r:id="rId19"/>
    <p:sldId id="273" r:id="rId20"/>
    <p:sldId id="4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MfPgONc30dtLT2n+KH2lDx0c1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BDEB45-81A9-4EC0-AAC3-A6CD6996CB06}">
  <a:tblStyle styleId="{E4BDEB45-81A9-4EC0-AAC3-A6CD6996CB0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3741" autoAdjust="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\Desktop\SED%20report%20finalization\Retired%20Coal-fired%20Power%20Capacity%20by%20Country%20(MW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IN" sz="1500" b="1" i="0" u="none" strike="noStrike" baseline="0" dirty="0">
                <a:effectLst/>
              </a:rPr>
              <a:t>Year-wise decommissioned coal-based capacity globally</a:t>
            </a:r>
            <a:endParaRPr lang="en-US" sz="1500" b="1" dirty="0"/>
          </a:p>
        </c:rich>
      </c:tx>
      <c:layout>
        <c:manualLayout>
          <c:xMode val="edge"/>
          <c:yMode val="edge"/>
          <c:x val="0.14136888945693779"/>
          <c:y val="0.89159174575594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4000378418081E-2"/>
          <c:y val="6.430605466264748E-2"/>
          <c:w val="0.8924497709125262"/>
          <c:h val="0.72594055177477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World 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Sheet1!$B$1:$Y$1</c:f>
              <c:strCach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H1 2022</c:v>
                </c:pt>
                <c:pt idx="23">
                  <c:v>Undated</c:v>
                </c:pt>
              </c:strCache>
            </c:strRef>
          </c:cat>
          <c:val>
            <c:numRef>
              <c:f>Sheet1!$B$2:$Y$2</c:f>
              <c:numCache>
                <c:formatCode>#,##0</c:formatCode>
                <c:ptCount val="24"/>
                <c:pt idx="0">
                  <c:v>4060</c:v>
                </c:pt>
                <c:pt idx="1">
                  <c:v>1638</c:v>
                </c:pt>
                <c:pt idx="2">
                  <c:v>4234</c:v>
                </c:pt>
                <c:pt idx="3">
                  <c:v>4391</c:v>
                </c:pt>
                <c:pt idx="4">
                  <c:v>1950</c:v>
                </c:pt>
                <c:pt idx="5">
                  <c:v>4317</c:v>
                </c:pt>
                <c:pt idx="6">
                  <c:v>2307</c:v>
                </c:pt>
                <c:pt idx="7">
                  <c:v>14808</c:v>
                </c:pt>
                <c:pt idx="8">
                  <c:v>12008</c:v>
                </c:pt>
                <c:pt idx="9">
                  <c:v>12994</c:v>
                </c:pt>
                <c:pt idx="10">
                  <c:v>17832</c:v>
                </c:pt>
                <c:pt idx="11">
                  <c:v>12496</c:v>
                </c:pt>
                <c:pt idx="12">
                  <c:v>24371</c:v>
                </c:pt>
                <c:pt idx="13">
                  <c:v>24022</c:v>
                </c:pt>
                <c:pt idx="14">
                  <c:v>23008</c:v>
                </c:pt>
                <c:pt idx="15">
                  <c:v>37476</c:v>
                </c:pt>
                <c:pt idx="16">
                  <c:v>35672</c:v>
                </c:pt>
                <c:pt idx="17">
                  <c:v>30020</c:v>
                </c:pt>
                <c:pt idx="18">
                  <c:v>34802</c:v>
                </c:pt>
                <c:pt idx="19">
                  <c:v>36619</c:v>
                </c:pt>
                <c:pt idx="20">
                  <c:v>43505</c:v>
                </c:pt>
                <c:pt idx="21">
                  <c:v>32187</c:v>
                </c:pt>
                <c:pt idx="22">
                  <c:v>11407</c:v>
                </c:pt>
                <c:pt idx="23">
                  <c:v>6385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54-40B9-8C2E-00A970FE5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3743776"/>
        <c:axId val="1493750432"/>
      </c:barChart>
      <c:catAx>
        <c:axId val="14937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93750432"/>
        <c:crosses val="autoZero"/>
        <c:auto val="1"/>
        <c:lblAlgn val="ctr"/>
        <c:lblOffset val="100"/>
        <c:noMultiLvlLbl val="0"/>
      </c:catAx>
      <c:valAx>
        <c:axId val="14937504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/>
                  <a:t>Capacity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9374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9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457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3792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370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873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682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448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0126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930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702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863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456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445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93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31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823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259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157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4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41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01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9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6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91954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35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ndvi@iforest.glob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31E9B4-AC56-0DDD-A6FA-27FFCAD1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2" cy="6857999"/>
          </a:xfrm>
          <a:prstGeom prst="rect">
            <a:avLst/>
          </a:prstGeom>
        </p:spPr>
      </p:pic>
      <p:sp>
        <p:nvSpPr>
          <p:cNvPr id="89" name="Google Shape;89;p1"/>
          <p:cNvSpPr/>
          <p:nvPr/>
        </p:nvSpPr>
        <p:spPr>
          <a:xfrm>
            <a:off x="-1" y="4321743"/>
            <a:ext cx="8014071" cy="17132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Just Transition of Coal-based Power Plants in India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A review of legal and regulatory provisions</a:t>
            </a:r>
            <a:endParaRPr lang="en-US" sz="2800" dirty="0">
              <a:effectLst/>
              <a:latin typeface="Calibri" panose="020F0502020204030204" pitchFamily="34" charset="0"/>
              <a:ea typeface="Carlito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Mandvi Singh | October </a:t>
            </a:r>
            <a:r>
              <a:rPr lang="en-IN" sz="2400" b="1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12, 2022</a:t>
            </a:r>
            <a:endParaRPr sz="2400" b="1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90" name="Google Shape;90;p1" descr="iForest New Logo.jpg"/>
          <p:cNvPicPr preferRelativeResize="0"/>
          <p:nvPr/>
        </p:nvPicPr>
        <p:blipFill rotWithShape="1">
          <a:blip r:embed="rId4">
            <a:alphaModFix/>
          </a:blip>
          <a:srcRect l="16435" t="30650" r="17708" b="37685"/>
          <a:stretch/>
        </p:blipFill>
        <p:spPr>
          <a:xfrm>
            <a:off x="8014071" y="4580020"/>
            <a:ext cx="4177929" cy="1031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804300" y="421314"/>
            <a:ext cx="113877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Funding-related regulations</a:t>
            </a: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/>
          <p:nvPr/>
        </p:nvCxnSpPr>
        <p:spPr>
          <a:xfrm>
            <a:off x="3082685" y="1123007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58CC37B-2400-5482-B59D-4E4F4E0EBE95}"/>
              </a:ext>
            </a:extLst>
          </p:cNvPr>
          <p:cNvSpPr txBox="1"/>
          <p:nvPr/>
        </p:nvSpPr>
        <p:spPr>
          <a:xfrm>
            <a:off x="1467660" y="1668242"/>
            <a:ext cx="9813851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CERC (Terms and Conditions of Tariff) Regulations, 2014 provide the framework through which inter-state power plants can recover variable and fixed costs. 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Replicated through state-level regulations for intra-state power plants.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Decommissioning cost is not explicitly considered in tariff calculations 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Salvage value (10% of the plant’s capital cost) considered sufficient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dismantling, clean-up and remediation of TPPs are enforced through a new law, then the costs can be covered through tariff 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Decommissioning costs are not part of GENCOs liability under existing financial regulations 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4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4EAD15-78AA-C04A-94ED-923288F5C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" y="0"/>
            <a:ext cx="12192164" cy="6858000"/>
          </a:xfrm>
          <a:prstGeom prst="rect">
            <a:avLst/>
          </a:prstGeom>
          <a:noFill/>
        </p:spPr>
      </p:pic>
      <p:sp>
        <p:nvSpPr>
          <p:cNvPr id="89" name="Google Shape;89;p1"/>
          <p:cNvSpPr/>
          <p:nvPr/>
        </p:nvSpPr>
        <p:spPr>
          <a:xfrm>
            <a:off x="-1" y="5130937"/>
            <a:ext cx="12191999" cy="9721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Global experience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32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1002984" y="231315"/>
            <a:ext cx="330568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432.5 GW of coal power capacity has been retired globally since 2000</a:t>
            </a:r>
            <a:endParaRPr lang="en-US" sz="2800" b="1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>
            <a:cxnSpLocks/>
          </p:cNvCxnSpPr>
          <p:nvPr/>
        </p:nvCxnSpPr>
        <p:spPr>
          <a:xfrm>
            <a:off x="1367953" y="2136289"/>
            <a:ext cx="2575748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B2FE4E9-C0A2-1DB3-BEDE-41E2D15B2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730" y="158064"/>
            <a:ext cx="7853270" cy="4154052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9979F9-EFE3-2F6C-80BF-9E21258B1E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185533"/>
              </p:ext>
            </p:extLst>
          </p:nvPr>
        </p:nvGraphicFramePr>
        <p:xfrm>
          <a:off x="804300" y="3340786"/>
          <a:ext cx="6088504" cy="341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2FB50D-0DC1-03FF-4272-BC2F32EDD0BA}"/>
              </a:ext>
            </a:extLst>
          </p:cNvPr>
          <p:cNvSpPr txBox="1"/>
          <p:nvPr/>
        </p:nvSpPr>
        <p:spPr>
          <a:xfrm>
            <a:off x="7049386" y="4426404"/>
            <a:ext cx="4742516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Varied action on closed plants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Plants left ‘as-it-is’ (common in the US)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Repurposed for energy or non-energy use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Dismantled for energy or non-energy use</a:t>
            </a:r>
            <a:endParaRPr lang="en-US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Replaced with new, efficient coal units (Common in China and India)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1C28D-BE38-17B4-2F92-71F7B6C0328F}"/>
              </a:ext>
            </a:extLst>
          </p:cNvPr>
          <p:cNvSpPr txBox="1"/>
          <p:nvPr/>
        </p:nvSpPr>
        <p:spPr>
          <a:xfrm>
            <a:off x="1608600" y="2556189"/>
            <a:ext cx="371787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Retired capacities have gradually increased - 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20.5 GW in 2000-05 to 64.2 GW in 2006-10, 139.2 GW in 2011-15, &amp; 218.1 GW in 2016-20</a:t>
            </a:r>
          </a:p>
        </p:txBody>
      </p:sp>
    </p:spTree>
    <p:extLst>
      <p:ext uri="{BB962C8B-B14F-4D97-AF65-F5344CB8AC3E}">
        <p14:creationId xmlns:p14="http://schemas.microsoft.com/office/powerpoint/2010/main" val="346666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34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804300" y="421314"/>
            <a:ext cx="113877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Legal/regulatory action </a:t>
            </a: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on TPP closures</a:t>
            </a:r>
            <a:endParaRPr lang="en-US" sz="3200" b="1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/>
          <p:nvPr/>
        </p:nvCxnSpPr>
        <p:spPr>
          <a:xfrm>
            <a:off x="3082686" y="1121549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D40F9C7-4B24-84CC-0CD7-72542E0265C1}"/>
              </a:ext>
            </a:extLst>
          </p:cNvPr>
          <p:cNvSpPr txBox="1"/>
          <p:nvPr/>
        </p:nvSpPr>
        <p:spPr>
          <a:xfrm>
            <a:off x="1189312" y="1804924"/>
            <a:ext cx="3581569" cy="426270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US,</a:t>
            </a:r>
            <a:r>
              <a:rPr lang="en-IN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EPA issued factsheet for guiding decommissioning, remediation &amp; redevelopment; Dedicated law passed by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Montana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b="1" dirty="0">
                <a:latin typeface="Calibri" panose="020F0502020204030204" pitchFamily="34" charset="0"/>
                <a:cs typeface="Calibri" panose="020F0502020204030204" pitchFamily="34" charset="0"/>
              </a:rPr>
              <a:t>In Canada</a:t>
            </a:r>
            <a:r>
              <a:rPr lang="en-IN" sz="1700" dirty="0">
                <a:latin typeface="Calibri" panose="020F0502020204030204" pitchFamily="34" charset="0"/>
                <a:cs typeface="Calibri" panose="020F0502020204030204" pitchFamily="34" charset="0"/>
              </a:rPr>
              <a:t>, federal approach identified for contaminated sites; local governments empowered to act on reclamation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In UK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redevelopment guided by National Planning Policy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In Germany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Federal Soil Protection Act identifies strict liability for remediation work</a:t>
            </a:r>
            <a:endParaRPr lang="en-IN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A47542A-4E5B-8747-62A5-266974BC9331}"/>
              </a:ext>
            </a:extLst>
          </p:cNvPr>
          <p:cNvSpPr/>
          <p:nvPr/>
        </p:nvSpPr>
        <p:spPr>
          <a:xfrm>
            <a:off x="838938" y="1166079"/>
            <a:ext cx="1256310" cy="11824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Graphic 4" descr="Open hand with plant">
            <a:extLst>
              <a:ext uri="{FF2B5EF4-FFF2-40B4-BE49-F238E27FC236}">
                <a16:creationId xmlns:a16="http://schemas.microsoft.com/office/drawing/2014/main" id="{78FABBDE-02BC-582A-EA25-F99238F56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012" y="1293527"/>
            <a:ext cx="932418" cy="932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D934FA-95A1-A664-879E-37EEC029D3DA}"/>
              </a:ext>
            </a:extLst>
          </p:cNvPr>
          <p:cNvSpPr txBox="1"/>
          <p:nvPr/>
        </p:nvSpPr>
        <p:spPr>
          <a:xfrm>
            <a:off x="5136643" y="1797369"/>
            <a:ext cx="2997265" cy="426270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In US,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state laws have been passed laws allowing recovery of closure costs from ratepayers; Funding options and incentives identified for remediation/redevelopment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In Europe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coal closure laws passed (in Germany, Netherland, Finland etc.) provide for a payment mechanisms for plant owners to compensate for early closures.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8258C5-8107-AD1A-8AF6-A70E10030512}"/>
              </a:ext>
            </a:extLst>
          </p:cNvPr>
          <p:cNvSpPr/>
          <p:nvPr/>
        </p:nvSpPr>
        <p:spPr>
          <a:xfrm>
            <a:off x="4625824" y="1214204"/>
            <a:ext cx="1256310" cy="11824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Graphic 12" descr="Coins">
            <a:extLst>
              <a:ext uri="{FF2B5EF4-FFF2-40B4-BE49-F238E27FC236}">
                <a16:creationId xmlns:a16="http://schemas.microsoft.com/office/drawing/2014/main" id="{733270D1-BEB7-9E15-DC8C-60CF6CEB28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0881" y="1341529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42F321-234A-72ED-8EB7-F1616835BED4}"/>
              </a:ext>
            </a:extLst>
          </p:cNvPr>
          <p:cNvSpPr txBox="1"/>
          <p:nvPr/>
        </p:nvSpPr>
        <p:spPr>
          <a:xfrm>
            <a:off x="8659344" y="1839334"/>
            <a:ext cx="2997266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In US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dedicated laws enacted to support just transition - Infrastructure Investment and Jobs Act in 202; similar sate level laws in Pennsylvania, Colorado and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Illinios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In Germany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Code for Social Security provides for strong fundamental support for workers; addition support mechanism identified under Coal Exit Law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22B0182-E12F-81FB-53F3-B665ADDCFAD8}"/>
              </a:ext>
            </a:extLst>
          </p:cNvPr>
          <p:cNvSpPr/>
          <p:nvPr/>
        </p:nvSpPr>
        <p:spPr>
          <a:xfrm>
            <a:off x="8380604" y="1217802"/>
            <a:ext cx="1232033" cy="11596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Graphic 17" descr="Users">
            <a:extLst>
              <a:ext uri="{FF2B5EF4-FFF2-40B4-BE49-F238E27FC236}">
                <a16:creationId xmlns:a16="http://schemas.microsoft.com/office/drawing/2014/main" id="{C262A03A-6286-088B-19BA-23C5F8C06F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9420" y="13401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9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804300" y="421314"/>
            <a:ext cx="113877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Experiences of US, Canada, UK and Germany offer key lessons</a:t>
            </a: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/>
          <p:nvPr/>
        </p:nvCxnSpPr>
        <p:spPr>
          <a:xfrm>
            <a:off x="3082686" y="1121549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828340D-901D-D3CA-C7BF-D9C93D95BA7E}"/>
              </a:ext>
            </a:extLst>
          </p:cNvPr>
          <p:cNvSpPr/>
          <p:nvPr/>
        </p:nvSpPr>
        <p:spPr>
          <a:xfrm>
            <a:off x="1443792" y="1775636"/>
            <a:ext cx="3157086" cy="1824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Preparing in advance important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28E201-D9E0-0649-06DD-63C816519A32}"/>
              </a:ext>
            </a:extLst>
          </p:cNvPr>
          <p:cNvSpPr/>
          <p:nvPr/>
        </p:nvSpPr>
        <p:spPr>
          <a:xfrm>
            <a:off x="4761298" y="1775636"/>
            <a:ext cx="3157086" cy="1824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Clean-up &amp; remediation through mandates; not guidance</a:t>
            </a:r>
            <a:r>
              <a:rPr lang="en-IN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D1FAD-2654-D25F-8646-10723365EEED}"/>
              </a:ext>
            </a:extLst>
          </p:cNvPr>
          <p:cNvSpPr/>
          <p:nvPr/>
        </p:nvSpPr>
        <p:spPr>
          <a:xfrm>
            <a:off x="8091637" y="1778042"/>
            <a:ext cx="3157086" cy="1824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Adequate financing for clean-up and remediation needs to be provided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F1378-EBF4-7518-F9FA-53B1B3A0B1A1}"/>
              </a:ext>
            </a:extLst>
          </p:cNvPr>
          <p:cNvSpPr/>
          <p:nvPr/>
        </p:nvSpPr>
        <p:spPr>
          <a:xfrm>
            <a:off x="1443792" y="3748646"/>
            <a:ext cx="3157086" cy="1824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Proactive role of government in just transition action needed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6F1DFF-54C7-89A4-3D23-9F6213279CFA}"/>
              </a:ext>
            </a:extLst>
          </p:cNvPr>
          <p:cNvSpPr/>
          <p:nvPr/>
        </p:nvSpPr>
        <p:spPr>
          <a:xfrm>
            <a:off x="4761298" y="3755464"/>
            <a:ext cx="3157086" cy="1824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Repurposing</a:t>
            </a:r>
            <a:r>
              <a:rPr lang="en-I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/redevelopment should be prioritized</a:t>
            </a:r>
            <a:endParaRPr lang="en-IN" sz="2000" b="1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405164-44FA-F99E-4551-6EB98B812DCE}"/>
              </a:ext>
            </a:extLst>
          </p:cNvPr>
          <p:cNvSpPr/>
          <p:nvPr/>
        </p:nvSpPr>
        <p:spPr>
          <a:xfrm>
            <a:off x="8091637" y="3755464"/>
            <a:ext cx="3157086" cy="1824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frameworks guiding early closure of power plants</a:t>
            </a:r>
            <a:endParaRPr lang="en-IN" sz="2000" b="1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0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" y="4677878"/>
            <a:ext cx="12191999" cy="9721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Recommendations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002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772402" y="248549"/>
            <a:ext cx="113877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Build a legal requirement for decommissioning</a:t>
            </a:r>
            <a:endParaRPr lang="en-US" sz="3200" b="1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30E08-391E-1769-AD2D-0BA7C95AACB1}"/>
              </a:ext>
            </a:extLst>
          </p:cNvPr>
          <p:cNvSpPr txBox="1"/>
          <p:nvPr/>
        </p:nvSpPr>
        <p:spPr>
          <a:xfrm>
            <a:off x="1187926" y="995217"/>
            <a:ext cx="10556651" cy="16312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Amendment in existing laws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Such as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amendment in EIA notification, 2006 and in the compliance conditions for EC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For new plants, decommissioning plan should be part of the EIA study and the EMP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For the existing plants, submission of a decommissioning plan well before the date of retirement should be mandatory (say 5 years before retirement)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2868C-6FEF-90B2-D292-141EA758988B}"/>
              </a:ext>
            </a:extLst>
          </p:cNvPr>
          <p:cNvSpPr txBox="1"/>
          <p:nvPr/>
        </p:nvSpPr>
        <p:spPr>
          <a:xfrm>
            <a:off x="5504005" y="2557533"/>
            <a:ext cx="1956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8063C-AA3C-6720-E2A1-99754BB2D449}"/>
              </a:ext>
            </a:extLst>
          </p:cNvPr>
          <p:cNvSpPr txBox="1"/>
          <p:nvPr/>
        </p:nvSpPr>
        <p:spPr>
          <a:xfrm>
            <a:off x="1187925" y="3019198"/>
            <a:ext cx="10556651" cy="34778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Enact a new law: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Decommissioning of Industries and Power Plant Act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consolidate all environmental-related provisions &amp; remove multiplicity in clearances &amp; permit procedures. </a:t>
            </a:r>
          </a:p>
          <a:p>
            <a:pPr algn="just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It should define/identify: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Clear timeline for decommissioning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Procedure for development &amp; approval of the decommissioning plan (5 years before closure)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Single permit mechanism for dismantling works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Procedure for compliance reporting and verification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Grant of decommissioning certificate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Process to obtain an integrated consent/ clearance for repurposing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Process for certification/accrediting of specialized decommissioning companies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69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9;p41">
            <a:extLst>
              <a:ext uri="{FF2B5EF4-FFF2-40B4-BE49-F238E27FC236}">
                <a16:creationId xmlns:a16="http://schemas.microsoft.com/office/drawing/2014/main" id="{0900BDD5-3DDD-17A0-56F1-B924ADA32434}"/>
              </a:ext>
            </a:extLst>
          </p:cNvPr>
          <p:cNvSpPr txBox="1"/>
          <p:nvPr/>
        </p:nvSpPr>
        <p:spPr>
          <a:xfrm>
            <a:off x="1158949" y="843791"/>
            <a:ext cx="300869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Build mechanisms for enabling efficient decisions on land</a:t>
            </a:r>
            <a:endParaRPr lang="en-US" sz="2800" b="1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510CC-571E-2211-8CAA-7BDDD38C566F}"/>
              </a:ext>
            </a:extLst>
          </p:cNvPr>
          <p:cNvSpPr txBox="1"/>
          <p:nvPr/>
        </p:nvSpPr>
        <p:spPr>
          <a:xfrm>
            <a:off x="4235395" y="773748"/>
            <a:ext cx="7439155" cy="24622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Define a clear p</a:t>
            </a:r>
            <a:r>
              <a:rPr lang="en-US" sz="22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olicy on land repurposing with adequate </a:t>
            </a:r>
            <a:r>
              <a:rPr lang="en-US" sz="22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incentivise</a:t>
            </a:r>
            <a:endParaRPr lang="en-US" sz="220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up </a:t>
            </a:r>
            <a:r>
              <a:rPr lang="en-US" sz="22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empowered committees at central and state levels for taking repurposing decisions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Amend Land Acquisition Acts to specify dismantling and remediation standards (provide clarity in case of leasehold lands)</a:t>
            </a:r>
            <a:endParaRPr lang="en-I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329;p41">
            <a:extLst>
              <a:ext uri="{FF2B5EF4-FFF2-40B4-BE49-F238E27FC236}">
                <a16:creationId xmlns:a16="http://schemas.microsoft.com/office/drawing/2014/main" id="{55319EA4-4198-48D0-3E1E-51D39A3C5B04}"/>
              </a:ext>
            </a:extLst>
          </p:cNvPr>
          <p:cNvSpPr txBox="1"/>
          <p:nvPr/>
        </p:nvSpPr>
        <p:spPr>
          <a:xfrm>
            <a:off x="1158949" y="3644985"/>
            <a:ext cx="287011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Build mechanisms for just transition of the workforce</a:t>
            </a:r>
            <a:endParaRPr lang="en-US" sz="2800" b="1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3F5AD-D809-78D3-1561-8B772A22B4CD}"/>
              </a:ext>
            </a:extLst>
          </p:cNvPr>
          <p:cNvSpPr txBox="1"/>
          <p:nvPr/>
        </p:nvSpPr>
        <p:spPr>
          <a:xfrm>
            <a:off x="4235396" y="3611664"/>
            <a:ext cx="7439154" cy="24622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Revise existing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laws/codes from a just transition perspective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Enact a Just Transition Policy and set up Just Transition Fund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Ensure district-level just transition planning, with an integrated approach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PSUs, develop and implement comprehensive policy for transfers, re-employment, reskilling and worker rehabilitation</a:t>
            </a:r>
            <a:endParaRPr lang="en-I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30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361421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870057" y="993422"/>
            <a:ext cx="345343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Provide financial framework to fund decommissioning</a:t>
            </a:r>
            <a:endParaRPr lang="en-US" sz="3200" b="1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30E08-391E-1769-AD2D-0BA7C95AACB1}"/>
              </a:ext>
            </a:extLst>
          </p:cNvPr>
          <p:cNvSpPr txBox="1"/>
          <p:nvPr/>
        </p:nvSpPr>
        <p:spPr>
          <a:xfrm>
            <a:off x="4378618" y="926873"/>
            <a:ext cx="7414058" cy="47089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Establish a clear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liability on 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GENCOs to decommission plants, to develop plans and estimate costs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Set up a funds corpus for decommissioning (similar to Escrow account created for coal mine closure)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Create an institutional set-up at central-level for administering the fund, i.e. for approving plans, collecting funds, administrating funds and giving final clearance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Mandate disclosure of decommissioning cost as liability for all generation companies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In case of merchant power plants, ensure that decommissioning costs are included in cost of doing business. Certain amount of funds can be held in an Escrow account, as a surety for decommissioning and reimbursed later </a:t>
            </a:r>
            <a:endParaRPr lang="en-US" sz="2000" b="1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Prudent approach needed for efficiently addressing these issues in case of bankruptcy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40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1058681" y="4598031"/>
            <a:ext cx="730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Thank You</a:t>
            </a:r>
            <a:endParaRPr sz="32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/>
          <p:nvPr/>
        </p:nvCxnSpPr>
        <p:spPr>
          <a:xfrm>
            <a:off x="1058689" y="5290648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329;p41">
            <a:extLst>
              <a:ext uri="{FF2B5EF4-FFF2-40B4-BE49-F238E27FC236}">
                <a16:creationId xmlns:a16="http://schemas.microsoft.com/office/drawing/2014/main" id="{2B91D420-E2C8-174B-DF72-06A686F38162}"/>
              </a:ext>
            </a:extLst>
          </p:cNvPr>
          <p:cNvSpPr txBox="1"/>
          <p:nvPr/>
        </p:nvSpPr>
        <p:spPr>
          <a:xfrm>
            <a:off x="1098067" y="5418252"/>
            <a:ext cx="7305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600" i="0" u="none" strike="noStrike" cap="none" dirty="0" err="1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  <a:hlinkClick r:id="rId4"/>
              </a:rPr>
              <a:t>mandvi@iforest</a:t>
            </a:r>
            <a:r>
              <a:rPr lang="en-US" sz="1600" dirty="0" err="1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  <a:hlinkClick r:id="rId4"/>
              </a:rPr>
              <a:t>.global</a:t>
            </a:r>
            <a:r>
              <a:rPr lang="en-US" sz="1600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6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88360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804300" y="423687"/>
            <a:ext cx="113876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Background </a:t>
            </a:r>
            <a:endParaRPr lang="en-US" sz="3200" b="1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1" name="Google Shape;330;p41">
            <a:extLst>
              <a:ext uri="{FF2B5EF4-FFF2-40B4-BE49-F238E27FC236}">
                <a16:creationId xmlns:a16="http://schemas.microsoft.com/office/drawing/2014/main" id="{74B96D94-AAD5-06F2-A549-0A272E72FEA4}"/>
              </a:ext>
            </a:extLst>
          </p:cNvPr>
          <p:cNvCxnSpPr/>
          <p:nvPr/>
        </p:nvCxnSpPr>
        <p:spPr>
          <a:xfrm>
            <a:off x="3082686" y="1129350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07F4C4-7DAA-08B4-1E12-0E50D3EC2807}"/>
              </a:ext>
            </a:extLst>
          </p:cNvPr>
          <p:cNvSpPr txBox="1"/>
          <p:nvPr/>
        </p:nvSpPr>
        <p:spPr>
          <a:xfrm>
            <a:off x="1257300" y="1502927"/>
            <a:ext cx="10343998" cy="4645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Thermal power generation is a delicenced activity under </a:t>
            </a:r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7 of the Electricity Act 2003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 of Directors of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 companies free to take closure 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decision, and inform Central Electricity Authority.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 security is the only imposed technical consideration.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owever, 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decommissioning is a complex ‘project’ that goes beyond plant retirement. It </a:t>
            </a: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enatils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complex set of technical, environmental, social and economic interventions: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environmental front – ensure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clean-up, 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remediation and decontamination of plant site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labour font – (a) compensate workforce for economic loss and (b) implement just transition measures (reskilling and reemployment)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land front – create new economic and environmental opportunities through repurposing of plant or redevelopment of site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Crucial to assess adequacy of requirements and resources for ensuring a just decommissioning.</a:t>
            </a:r>
          </a:p>
        </p:txBody>
      </p:sp>
    </p:spTree>
    <p:extLst>
      <p:ext uri="{BB962C8B-B14F-4D97-AF65-F5344CB8AC3E}">
        <p14:creationId xmlns:p14="http://schemas.microsoft.com/office/powerpoint/2010/main" val="161089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AEF96C-5FCD-E3CB-FE4B-32F00DCA4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935"/>
            <a:ext cx="12192000" cy="598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627E85-1611-DCBE-90F2-BCC0D3B63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9" name="Google Shape;89;p1"/>
          <p:cNvSpPr/>
          <p:nvPr/>
        </p:nvSpPr>
        <p:spPr>
          <a:xfrm>
            <a:off x="1" y="4919178"/>
            <a:ext cx="12191999" cy="9721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Plant closure related laws &amp; regulations in India</a:t>
            </a:r>
          </a:p>
        </p:txBody>
      </p:sp>
    </p:spTree>
    <p:extLst>
      <p:ext uri="{BB962C8B-B14F-4D97-AF65-F5344CB8AC3E}">
        <p14:creationId xmlns:p14="http://schemas.microsoft.com/office/powerpoint/2010/main" val="244109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804300" y="365782"/>
            <a:ext cx="113876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Environmental laws and regulations</a:t>
            </a:r>
            <a:endParaRPr lang="en-US" sz="3200" b="1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1" name="Google Shape;330;p41">
            <a:extLst>
              <a:ext uri="{FF2B5EF4-FFF2-40B4-BE49-F238E27FC236}">
                <a16:creationId xmlns:a16="http://schemas.microsoft.com/office/drawing/2014/main" id="{74B96D94-AAD5-06F2-A549-0A272E72FEA4}"/>
              </a:ext>
            </a:extLst>
          </p:cNvPr>
          <p:cNvCxnSpPr/>
          <p:nvPr/>
        </p:nvCxnSpPr>
        <p:spPr>
          <a:xfrm>
            <a:off x="3082686" y="1002350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07F4C4-7DAA-08B4-1E12-0E50D3EC2807}"/>
              </a:ext>
            </a:extLst>
          </p:cNvPr>
          <p:cNvSpPr txBox="1"/>
          <p:nvPr/>
        </p:nvSpPr>
        <p:spPr>
          <a:xfrm>
            <a:off x="1110436" y="1523050"/>
            <a:ext cx="10528300" cy="4067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laws mandate clean-up and remediation works 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time-bound manner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EIA Notification, 2006 is silent on the decommissioning aspects.</a:t>
            </a:r>
          </a:p>
          <a:p>
            <a:pPr marL="914400" lvl="1" indent="-457200" algn="just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Forest Conservation Act, 1980 doesn’t specify decommissioning. </a:t>
            </a:r>
          </a:p>
          <a:p>
            <a:pPr marL="914400" lvl="1" indent="-457200" algn="just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Decommissioning is not mentioned in Air or Water Act.</a:t>
            </a:r>
          </a:p>
          <a:p>
            <a:pPr marL="914400" lvl="1" indent="-457200" algn="just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requirement for developing a decommissioning plan.</a:t>
            </a:r>
          </a:p>
          <a:p>
            <a:pPr marL="457200" indent="-457200" algn="just">
              <a:spcBef>
                <a:spcPts val="600"/>
              </a:spcBef>
              <a:spcAft>
                <a:spcPts val="400"/>
              </a:spcAft>
              <a:buFont typeface="+mj-lt"/>
              <a:buAutoNum type="arabicPeriod"/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if a power plant is dismantled, then multiple laws kicks-in, as dismantling and remediation qualify as ‘new activity’. </a:t>
            </a:r>
          </a:p>
          <a:p>
            <a:pPr marL="914400" lvl="1" indent="-457200" algn="just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ultiple consent and clearances required as 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identified by </a:t>
            </a: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CPCB’s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draft Environmental Guidelines for Decommissioning a Coal/Lignite-Fired Power Plant</a:t>
            </a:r>
            <a:endParaRPr lang="en-I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3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804300" y="365782"/>
            <a:ext cx="113876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Environmental laws and regulations for remediation</a:t>
            </a:r>
            <a:endParaRPr lang="en-US" sz="3200" b="1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D85E56F-1358-565C-D21D-D1E2068A1BA9}"/>
              </a:ext>
            </a:extLst>
          </p:cNvPr>
          <p:cNvGrpSpPr/>
          <p:nvPr/>
        </p:nvGrpSpPr>
        <p:grpSpPr>
          <a:xfrm>
            <a:off x="1366787" y="1220001"/>
            <a:ext cx="10414535" cy="5036415"/>
            <a:chOff x="936705" y="990893"/>
            <a:chExt cx="11077971" cy="426753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667777-1079-8910-A657-EFE80722A5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2671" y="1085505"/>
              <a:ext cx="2" cy="603006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976786-2C73-A683-31EC-3DFB08F47368}"/>
                </a:ext>
              </a:extLst>
            </p:cNvPr>
            <p:cNvSpPr/>
            <p:nvPr/>
          </p:nvSpPr>
          <p:spPr>
            <a:xfrm>
              <a:off x="4004106" y="990893"/>
              <a:ext cx="4697129" cy="41176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Power plant decommissioned</a:t>
              </a:r>
              <a:endParaRPr lang="en-IN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4594BB5-07E4-0F93-356B-863CE4ED61CF}"/>
                </a:ext>
              </a:extLst>
            </p:cNvPr>
            <p:cNvCxnSpPr>
              <a:cxnSpLocks/>
            </p:cNvCxnSpPr>
            <p:nvPr/>
          </p:nvCxnSpPr>
          <p:spPr>
            <a:xfrm>
              <a:off x="2892388" y="1673262"/>
              <a:ext cx="6222736" cy="15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EB70A4F-6660-8487-CAF2-E86CF5AB7B94}"/>
                </a:ext>
              </a:extLst>
            </p:cNvPr>
            <p:cNvCxnSpPr>
              <a:cxnSpLocks/>
            </p:cNvCxnSpPr>
            <p:nvPr/>
          </p:nvCxnSpPr>
          <p:spPr>
            <a:xfrm>
              <a:off x="2892388" y="1673262"/>
              <a:ext cx="0" cy="9255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72EF1F3-2102-1E31-DE99-A481CDFD3299}"/>
                </a:ext>
              </a:extLst>
            </p:cNvPr>
            <p:cNvCxnSpPr>
              <a:cxnSpLocks/>
            </p:cNvCxnSpPr>
            <p:nvPr/>
          </p:nvCxnSpPr>
          <p:spPr>
            <a:xfrm>
              <a:off x="9115124" y="1677727"/>
              <a:ext cx="0" cy="906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D299363-936A-1E2E-E686-D35F55200BDC}"/>
                </a:ext>
              </a:extLst>
            </p:cNvPr>
            <p:cNvSpPr/>
            <p:nvPr/>
          </p:nvSpPr>
          <p:spPr>
            <a:xfrm>
              <a:off x="7175636" y="1887114"/>
              <a:ext cx="3878976" cy="3971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Plant to be dismantled and site remediated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A008A4C-438C-F635-69E3-25A35D3FEEF5}"/>
                </a:ext>
              </a:extLst>
            </p:cNvPr>
            <p:cNvSpPr/>
            <p:nvPr/>
          </p:nvSpPr>
          <p:spPr>
            <a:xfrm>
              <a:off x="952901" y="1889899"/>
              <a:ext cx="3878975" cy="39534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Plant left 'as-it-is', without dismantling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4698EF9-C56C-46C9-D6D8-BA74D1FED3D2}"/>
                </a:ext>
              </a:extLst>
            </p:cNvPr>
            <p:cNvSpPr/>
            <p:nvPr/>
          </p:nvSpPr>
          <p:spPr>
            <a:xfrm>
              <a:off x="5527256" y="2584138"/>
              <a:ext cx="6487420" cy="267429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Undertake EIA &amp; develop an EMP (suggested by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CPCB draft guidelines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published in 2021).</a:t>
              </a:r>
            </a:p>
            <a:p>
              <a:pPr marL="342900" indent="-342900">
                <a:buAutoNum type="arabicPeriod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Secure new CTO or modified existing CTO under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Air and Water Acts</a:t>
              </a:r>
            </a:p>
            <a:p>
              <a:pPr marL="342900" indent="-342900">
                <a:buAutoNum type="arabicPeriod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Comply with the following:</a:t>
              </a:r>
            </a:p>
            <a:p>
              <a:pPr marL="285750" indent="-285750">
                <a:buFontTx/>
                <a:buChar char="-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Hazardous &amp; other Wastes (Management &amp; Transboundary Movement) Rules, 2016</a:t>
              </a:r>
            </a:p>
            <a:p>
              <a:pPr marL="285750" indent="-285750">
                <a:buFontTx/>
                <a:buChar char="-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Construction and Demolition Waste Management Rules, 2016</a:t>
              </a:r>
            </a:p>
            <a:p>
              <a:pPr marL="285750" indent="-285750">
                <a:buFontTx/>
                <a:buChar char="-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Fly Ash Utilization Notifications</a:t>
              </a:r>
            </a:p>
            <a:p>
              <a:pPr marL="285750" indent="-285750">
                <a:buFontTx/>
                <a:buChar char="-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Local municipal laws</a:t>
              </a:r>
            </a:p>
            <a:p>
              <a:pPr marL="285750" indent="-285750">
                <a:buFontTx/>
                <a:buChar char="-"/>
              </a:pPr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Comply with health &amp; safety related laws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4.  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No requirement for contamination study, at any stage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A3011B0-76E0-66EF-38F6-C5AACAA9CD65}"/>
                </a:ext>
              </a:extLst>
            </p:cNvPr>
            <p:cNvSpPr/>
            <p:nvPr/>
          </p:nvSpPr>
          <p:spPr>
            <a:xfrm>
              <a:off x="936705" y="2598821"/>
              <a:ext cx="3972179" cy="83017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No law/regulation mandates clean up and remediation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– plant owners can maintain site as per current EC &amp; CTO conditions.</a:t>
              </a:r>
            </a:p>
          </p:txBody>
        </p:sp>
      </p:grpSp>
      <p:cxnSp>
        <p:nvCxnSpPr>
          <p:cNvPr id="61" name="Google Shape;330;p41">
            <a:extLst>
              <a:ext uri="{FF2B5EF4-FFF2-40B4-BE49-F238E27FC236}">
                <a16:creationId xmlns:a16="http://schemas.microsoft.com/office/drawing/2014/main" id="{74B96D94-AAD5-06F2-A549-0A272E72FEA4}"/>
              </a:ext>
            </a:extLst>
          </p:cNvPr>
          <p:cNvCxnSpPr/>
          <p:nvPr/>
        </p:nvCxnSpPr>
        <p:spPr>
          <a:xfrm>
            <a:off x="3082686" y="1002350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5416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872084" y="393931"/>
            <a:ext cx="109477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Environmental laws/regulations for redevelopment</a:t>
            </a:r>
            <a:endParaRPr lang="en-US" sz="3200" b="1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46C0AE-9614-F6D5-162F-FB0BFDD237B6}"/>
              </a:ext>
            </a:extLst>
          </p:cNvPr>
          <p:cNvGrpSpPr/>
          <p:nvPr/>
        </p:nvGrpSpPr>
        <p:grpSpPr>
          <a:xfrm>
            <a:off x="1638300" y="1514690"/>
            <a:ext cx="9258300" cy="3866687"/>
            <a:chOff x="1215839" y="1004662"/>
            <a:chExt cx="9838774" cy="2472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667777-1079-8910-A657-EFE80722A5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2671" y="1085505"/>
              <a:ext cx="2" cy="603006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976786-2C73-A683-31EC-3DFB08F47368}"/>
                </a:ext>
              </a:extLst>
            </p:cNvPr>
            <p:cNvSpPr/>
            <p:nvPr/>
          </p:nvSpPr>
          <p:spPr>
            <a:xfrm>
              <a:off x="4004106" y="1004662"/>
              <a:ext cx="4697129" cy="41176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Power plant repurposed/site redeveloped </a:t>
              </a:r>
              <a:endParaRPr lang="en-IN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4594BB5-07E4-0F93-356B-863CE4ED61CF}"/>
                </a:ext>
              </a:extLst>
            </p:cNvPr>
            <p:cNvCxnSpPr>
              <a:cxnSpLocks/>
            </p:cNvCxnSpPr>
            <p:nvPr/>
          </p:nvCxnSpPr>
          <p:spPr>
            <a:xfrm>
              <a:off x="3171521" y="1673262"/>
              <a:ext cx="5943603" cy="7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EB70A4F-6660-8487-CAF2-E86CF5AB7B94}"/>
                </a:ext>
              </a:extLst>
            </p:cNvPr>
            <p:cNvCxnSpPr>
              <a:cxnSpLocks/>
            </p:cNvCxnSpPr>
            <p:nvPr/>
          </p:nvCxnSpPr>
          <p:spPr>
            <a:xfrm>
              <a:off x="3171521" y="1673262"/>
              <a:ext cx="0" cy="9255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72EF1F3-2102-1E31-DE99-A481CDFD3299}"/>
                </a:ext>
              </a:extLst>
            </p:cNvPr>
            <p:cNvCxnSpPr>
              <a:cxnSpLocks/>
            </p:cNvCxnSpPr>
            <p:nvPr/>
          </p:nvCxnSpPr>
          <p:spPr>
            <a:xfrm>
              <a:off x="9115124" y="1677727"/>
              <a:ext cx="0" cy="906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D299363-936A-1E2E-E686-D35F55200BDC}"/>
                </a:ext>
              </a:extLst>
            </p:cNvPr>
            <p:cNvSpPr/>
            <p:nvPr/>
          </p:nvSpPr>
          <p:spPr>
            <a:xfrm>
              <a:off x="7175636" y="1887114"/>
              <a:ext cx="3878976" cy="4903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Repurposed in sectors not listed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under EIA Notification, 2006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A008A4C-438C-F635-69E3-25A35D3FEEF5}"/>
                </a:ext>
              </a:extLst>
            </p:cNvPr>
            <p:cNvSpPr/>
            <p:nvPr/>
          </p:nvSpPr>
          <p:spPr>
            <a:xfrm>
              <a:off x="1232035" y="1889899"/>
              <a:ext cx="3878975" cy="48811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Repurposed in sectors listed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under EIA Notification, 2006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4698EF9-C56C-46C9-D6D8-BA74D1FED3D2}"/>
                </a:ext>
              </a:extLst>
            </p:cNvPr>
            <p:cNvSpPr/>
            <p:nvPr/>
          </p:nvSpPr>
          <p:spPr>
            <a:xfrm>
              <a:off x="7175637" y="2632267"/>
              <a:ext cx="3878976" cy="5847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CTE and CTO from SPCB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A3011B0-76E0-66EF-38F6-C5AACAA9CD65}"/>
                </a:ext>
              </a:extLst>
            </p:cNvPr>
            <p:cNvSpPr/>
            <p:nvPr/>
          </p:nvSpPr>
          <p:spPr>
            <a:xfrm>
              <a:off x="1215839" y="2646950"/>
              <a:ext cx="3895171" cy="83017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CTE and CTO from SPCB</a:t>
              </a:r>
            </a:p>
            <a:p>
              <a:pPr marL="342900" indent="-342900">
                <a:buAutoNum type="arabicPeriod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EIA study and EC from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MoEF&amp;CC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or SEIAA/SEAC based on sector.</a:t>
              </a:r>
            </a:p>
          </p:txBody>
        </p:sp>
      </p:grpSp>
      <p:cxnSp>
        <p:nvCxnSpPr>
          <p:cNvPr id="4" name="Google Shape;330;p41">
            <a:extLst>
              <a:ext uri="{FF2B5EF4-FFF2-40B4-BE49-F238E27FC236}">
                <a16:creationId xmlns:a16="http://schemas.microsoft.com/office/drawing/2014/main" id="{A55FCDC1-CC47-35FA-45EF-AA9A96A0CE38}"/>
              </a:ext>
            </a:extLst>
          </p:cNvPr>
          <p:cNvCxnSpPr/>
          <p:nvPr/>
        </p:nvCxnSpPr>
        <p:spPr>
          <a:xfrm>
            <a:off x="3082686" y="1031225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0504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804300" y="306374"/>
            <a:ext cx="113877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Land-related laws</a:t>
            </a: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/>
          <p:nvPr/>
        </p:nvCxnSpPr>
        <p:spPr>
          <a:xfrm>
            <a:off x="3082686" y="874754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1CFA14E-9EED-9A3C-CD40-2D2A5C623BF4}"/>
              </a:ext>
            </a:extLst>
          </p:cNvPr>
          <p:cNvGrpSpPr/>
          <p:nvPr/>
        </p:nvGrpSpPr>
        <p:grpSpPr>
          <a:xfrm>
            <a:off x="1290950" y="1157474"/>
            <a:ext cx="10596250" cy="5321001"/>
            <a:chOff x="779375" y="278774"/>
            <a:chExt cx="7644693" cy="4627937"/>
          </a:xfrm>
        </p:grpSpPr>
        <p:grpSp>
          <p:nvGrpSpPr>
            <p:cNvPr id="3" name="Google Shape;81;p15">
              <a:extLst>
                <a:ext uri="{FF2B5EF4-FFF2-40B4-BE49-F238E27FC236}">
                  <a16:creationId xmlns:a16="http://schemas.microsoft.com/office/drawing/2014/main" id="{E5EAA165-5D58-C844-E3AF-AE51855FC03B}"/>
                </a:ext>
              </a:extLst>
            </p:cNvPr>
            <p:cNvGrpSpPr/>
            <p:nvPr/>
          </p:nvGrpSpPr>
          <p:grpSpPr>
            <a:xfrm>
              <a:off x="779375" y="278774"/>
              <a:ext cx="2486830" cy="4627937"/>
              <a:chOff x="1118223" y="283725"/>
              <a:chExt cx="2090827" cy="4076400"/>
            </a:xfrm>
          </p:grpSpPr>
          <p:sp>
            <p:nvSpPr>
              <p:cNvPr id="18" name="Google Shape;82;p15">
                <a:extLst>
                  <a:ext uri="{FF2B5EF4-FFF2-40B4-BE49-F238E27FC236}">
                    <a16:creationId xmlns:a16="http://schemas.microsoft.com/office/drawing/2014/main" id="{87D0B232-0C0C-43E5-DAF6-D69452BCC3C3}"/>
                  </a:ext>
                </a:extLst>
              </p:cNvPr>
              <p:cNvSpPr/>
              <p:nvPr/>
            </p:nvSpPr>
            <p:spPr>
              <a:xfrm>
                <a:off x="1178650" y="283725"/>
                <a:ext cx="2030400" cy="4076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3;p15">
                <a:extLst>
                  <a:ext uri="{FF2B5EF4-FFF2-40B4-BE49-F238E27FC236}">
                    <a16:creationId xmlns:a16="http://schemas.microsoft.com/office/drawing/2014/main" id="{17BF47C6-6120-735F-3AC3-1581AF02A3B4}"/>
                  </a:ext>
                </a:extLst>
              </p:cNvPr>
              <p:cNvSpPr/>
              <p:nvPr/>
            </p:nvSpPr>
            <p:spPr>
              <a:xfrm>
                <a:off x="1118223" y="341750"/>
                <a:ext cx="2048100" cy="22764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solidFill>
                  <a:srgbClr val="1D7E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4;p15">
                <a:extLst>
                  <a:ext uri="{FF2B5EF4-FFF2-40B4-BE49-F238E27FC236}">
                    <a16:creationId xmlns:a16="http://schemas.microsoft.com/office/drawing/2014/main" id="{3848DAE8-4762-C9BE-C6A3-7F8BC91FD72B}"/>
                  </a:ext>
                </a:extLst>
              </p:cNvPr>
              <p:cNvSpPr/>
              <p:nvPr/>
            </p:nvSpPr>
            <p:spPr>
              <a:xfrm>
                <a:off x="1178652" y="963354"/>
                <a:ext cx="1870200" cy="12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lvl="0" indent="-3048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7E74"/>
                  </a:buClr>
                  <a:buSzPts val="1200"/>
                  <a:buFont typeface="Roboto Medium"/>
                  <a:buChar char="-"/>
                </a:pPr>
                <a:r>
                  <a:rPr lang="en-GB" dirty="0">
                    <a:latin typeface="Calibri" panose="020F0502020204030204" pitchFamily="34" charset="0"/>
                    <a:ea typeface="Roboto Medium"/>
                    <a:cs typeface="Calibri" panose="020F0502020204030204" pitchFamily="34" charset="0"/>
                    <a:sym typeface="Roboto Medium"/>
                  </a:rPr>
                  <a:t>Remains with GENCO</a:t>
                </a:r>
                <a:endParaRPr dirty="0"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endParaRPr>
              </a:p>
              <a:p>
                <a:pPr marL="457200" lvl="0" indent="-3048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7E74"/>
                  </a:buClr>
                  <a:buSzPts val="1200"/>
                  <a:buFont typeface="Roboto Medium"/>
                  <a:buChar char="-"/>
                </a:pPr>
                <a:r>
                  <a:rPr lang="en-GB" dirty="0">
                    <a:latin typeface="Calibri" panose="020F0502020204030204" pitchFamily="34" charset="0"/>
                    <a:ea typeface="Roboto Medium"/>
                    <a:cs typeface="Calibri" panose="020F0502020204030204" pitchFamily="34" charset="0"/>
                    <a:sym typeface="Roboto Medium"/>
                  </a:rPr>
                  <a:t>Shareholders decide on remediation and repurposing</a:t>
                </a:r>
                <a:endParaRPr dirty="0"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endParaRPr>
              </a:p>
            </p:txBody>
          </p:sp>
          <p:sp>
            <p:nvSpPr>
              <p:cNvPr id="23" name="Google Shape;85;p15">
                <a:extLst>
                  <a:ext uri="{FF2B5EF4-FFF2-40B4-BE49-F238E27FC236}">
                    <a16:creationId xmlns:a16="http://schemas.microsoft.com/office/drawing/2014/main" id="{7EF450A4-8448-FCC5-887B-C142B9E857D5}"/>
                  </a:ext>
                </a:extLst>
              </p:cNvPr>
              <p:cNvSpPr/>
              <p:nvPr/>
            </p:nvSpPr>
            <p:spPr>
              <a:xfrm>
                <a:off x="1233850" y="470600"/>
                <a:ext cx="1815000" cy="6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b="1">
                    <a:solidFill>
                      <a:srgbClr val="1D7E74"/>
                    </a:solidFill>
                    <a:latin typeface="Roboto"/>
                    <a:ea typeface="Roboto"/>
                    <a:cs typeface="Roboto"/>
                    <a:sym typeface="Roboto"/>
                  </a:rPr>
                  <a:t>Freehold land </a:t>
                </a:r>
                <a:endParaRPr sz="2000">
                  <a:solidFill>
                    <a:srgbClr val="1D7E74"/>
                  </a:solidFill>
                  <a:latin typeface="Roboto Thin"/>
                  <a:ea typeface="Roboto Thin"/>
                  <a:cs typeface="Roboto Thin"/>
                  <a:sym typeface="Roboto Thin"/>
                </a:endParaRPr>
              </a:p>
            </p:txBody>
          </p:sp>
          <p:sp>
            <p:nvSpPr>
              <p:cNvPr id="24" name="Google Shape;86;p15">
                <a:extLst>
                  <a:ext uri="{FF2B5EF4-FFF2-40B4-BE49-F238E27FC236}">
                    <a16:creationId xmlns:a16="http://schemas.microsoft.com/office/drawing/2014/main" id="{4F25086A-3AC1-7C63-43F2-04088A34629C}"/>
                  </a:ext>
                </a:extLst>
              </p:cNvPr>
              <p:cNvSpPr/>
              <p:nvPr/>
            </p:nvSpPr>
            <p:spPr>
              <a:xfrm rot="5400000">
                <a:off x="1938871" y="2584034"/>
                <a:ext cx="389100" cy="278100"/>
              </a:xfrm>
              <a:prstGeom prst="rightArrow">
                <a:avLst>
                  <a:gd name="adj1" fmla="val 34239"/>
                  <a:gd name="adj2" fmla="val 5703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7;p15">
                <a:extLst>
                  <a:ext uri="{FF2B5EF4-FFF2-40B4-BE49-F238E27FC236}">
                    <a16:creationId xmlns:a16="http://schemas.microsoft.com/office/drawing/2014/main" id="{5E36DF30-1044-E98F-6368-7560EE74FBBD}"/>
                  </a:ext>
                </a:extLst>
              </p:cNvPr>
              <p:cNvSpPr/>
              <p:nvPr/>
            </p:nvSpPr>
            <p:spPr>
              <a:xfrm>
                <a:off x="1118308" y="2836861"/>
                <a:ext cx="2030400" cy="1385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indent="-292100">
                  <a:lnSpc>
                    <a:spcPct val="115000"/>
                  </a:lnSpc>
                  <a:buClr>
                    <a:srgbClr val="FFFFFF"/>
                  </a:buClr>
                  <a:buSzPts val="1000"/>
                  <a:buFont typeface="Roboto"/>
                  <a:buChar char="●"/>
                </a:pPr>
                <a:r>
                  <a:rPr lang="en-GB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No law to mandate decommissioning </a:t>
                </a:r>
              </a:p>
              <a:p>
                <a:pPr marL="457200" lvl="0" indent="-2921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Roboto"/>
                  <a:buChar char="●"/>
                </a:pPr>
                <a:r>
                  <a:rPr lang="en-GB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No formal mechanism to take decisions on repurposing/ redevelopment </a:t>
                </a:r>
                <a:endParaRPr sz="14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endParaRPr>
              </a:p>
              <a:p>
                <a:pPr marL="457200" lvl="0" indent="-2921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Roboto"/>
                  <a:buChar char="●"/>
                </a:pPr>
                <a:r>
                  <a:rPr lang="en-GB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Site can remain ‘as-it-is’ if decommissioning financially unviable </a:t>
                </a:r>
                <a:endParaRPr sz="14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endParaRPr>
              </a:p>
            </p:txBody>
          </p:sp>
        </p:grpSp>
        <p:grpSp>
          <p:nvGrpSpPr>
            <p:cNvPr id="4" name="Google Shape;88;p15">
              <a:extLst>
                <a:ext uri="{FF2B5EF4-FFF2-40B4-BE49-F238E27FC236}">
                  <a16:creationId xmlns:a16="http://schemas.microsoft.com/office/drawing/2014/main" id="{B65BBF11-74D3-AB25-7C60-BBFB8C89325E}"/>
                </a:ext>
              </a:extLst>
            </p:cNvPr>
            <p:cNvGrpSpPr/>
            <p:nvPr/>
          </p:nvGrpSpPr>
          <p:grpSpPr>
            <a:xfrm>
              <a:off x="3328575" y="278774"/>
              <a:ext cx="2486841" cy="4627937"/>
              <a:chOff x="1118213" y="283725"/>
              <a:chExt cx="2090837" cy="4076400"/>
            </a:xfrm>
          </p:grpSpPr>
          <p:sp>
            <p:nvSpPr>
              <p:cNvPr id="12" name="Google Shape;89;p15">
                <a:extLst>
                  <a:ext uri="{FF2B5EF4-FFF2-40B4-BE49-F238E27FC236}">
                    <a16:creationId xmlns:a16="http://schemas.microsoft.com/office/drawing/2014/main" id="{03B3DE01-E53E-6CFC-2DFF-C20C756E51D1}"/>
                  </a:ext>
                </a:extLst>
              </p:cNvPr>
              <p:cNvSpPr/>
              <p:nvPr/>
            </p:nvSpPr>
            <p:spPr>
              <a:xfrm>
                <a:off x="1178650" y="283725"/>
                <a:ext cx="2030400" cy="4076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0;p15">
                <a:extLst>
                  <a:ext uri="{FF2B5EF4-FFF2-40B4-BE49-F238E27FC236}">
                    <a16:creationId xmlns:a16="http://schemas.microsoft.com/office/drawing/2014/main" id="{35424A36-DBC8-7A0A-D8A7-0951E0304C80}"/>
                  </a:ext>
                </a:extLst>
              </p:cNvPr>
              <p:cNvSpPr/>
              <p:nvPr/>
            </p:nvSpPr>
            <p:spPr>
              <a:xfrm>
                <a:off x="1118213" y="341750"/>
                <a:ext cx="2048100" cy="22782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solidFill>
                  <a:srgbClr val="1D7E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Google Shape;91;p15">
                <a:extLst>
                  <a:ext uri="{FF2B5EF4-FFF2-40B4-BE49-F238E27FC236}">
                    <a16:creationId xmlns:a16="http://schemas.microsoft.com/office/drawing/2014/main" id="{3C50CD89-2EF6-28FA-7618-750C8855AEA8}"/>
                  </a:ext>
                </a:extLst>
              </p:cNvPr>
              <p:cNvSpPr/>
              <p:nvPr/>
            </p:nvSpPr>
            <p:spPr>
              <a:xfrm>
                <a:off x="1118298" y="963377"/>
                <a:ext cx="1930500" cy="13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lvl="0" indent="-3048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7E74"/>
                  </a:buClr>
                  <a:buSzPts val="1200"/>
                  <a:buFont typeface="Roboto Medium"/>
                  <a:buChar char="-"/>
                </a:pPr>
                <a:r>
                  <a:rPr lang="en-GB" dirty="0">
                    <a:latin typeface="Calibri" panose="020F0502020204030204" pitchFamily="34" charset="0"/>
                    <a:ea typeface="Roboto Medium"/>
                    <a:cs typeface="Calibri" panose="020F0502020204030204" pitchFamily="34" charset="0"/>
                    <a:sym typeface="Roboto Medium"/>
                  </a:rPr>
                  <a:t>Reverted to landowner (mostly govt), on or before lease period </a:t>
                </a:r>
                <a:endParaRPr dirty="0"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endParaRPr>
              </a:p>
              <a:p>
                <a:pPr marL="457200" lvl="0" indent="-3048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7E74"/>
                  </a:buClr>
                  <a:buSzPts val="1200"/>
                  <a:buFont typeface="Roboto Medium"/>
                  <a:buChar char="-"/>
                </a:pPr>
                <a:r>
                  <a:rPr lang="en-GB" dirty="0">
                    <a:latin typeface="Calibri" panose="020F0502020204030204" pitchFamily="34" charset="0"/>
                    <a:ea typeface="Roboto Medium"/>
                    <a:cs typeface="Calibri" panose="020F0502020204030204" pitchFamily="34" charset="0"/>
                    <a:sym typeface="Roboto Medium"/>
                  </a:rPr>
                  <a:t>Dismantling/remediation to be done by GENCOs as per lease contract  </a:t>
                </a:r>
                <a:endParaRPr dirty="0"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endParaRPr>
              </a:p>
            </p:txBody>
          </p:sp>
          <p:sp>
            <p:nvSpPr>
              <p:cNvPr id="15" name="Google Shape;92;p15">
                <a:extLst>
                  <a:ext uri="{FF2B5EF4-FFF2-40B4-BE49-F238E27FC236}">
                    <a16:creationId xmlns:a16="http://schemas.microsoft.com/office/drawing/2014/main" id="{90B86DAD-6F0F-27C6-CCF1-B4733BAA3025}"/>
                  </a:ext>
                </a:extLst>
              </p:cNvPr>
              <p:cNvSpPr/>
              <p:nvPr/>
            </p:nvSpPr>
            <p:spPr>
              <a:xfrm>
                <a:off x="1233850" y="470600"/>
                <a:ext cx="1815000" cy="6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b="1" dirty="0">
                    <a:solidFill>
                      <a:srgbClr val="1D7E74"/>
                    </a:solidFill>
                    <a:latin typeface="Roboto"/>
                    <a:ea typeface="Roboto"/>
                    <a:cs typeface="Roboto"/>
                    <a:sym typeface="Roboto"/>
                  </a:rPr>
                  <a:t>Leased Non-forest Land</a:t>
                </a:r>
                <a:endParaRPr sz="2000" dirty="0">
                  <a:solidFill>
                    <a:srgbClr val="1D7E74"/>
                  </a:solidFill>
                  <a:latin typeface="Roboto Thin"/>
                  <a:ea typeface="Roboto Thin"/>
                  <a:cs typeface="Roboto Thin"/>
                  <a:sym typeface="Roboto Thin"/>
                </a:endParaRPr>
              </a:p>
            </p:txBody>
          </p:sp>
          <p:sp>
            <p:nvSpPr>
              <p:cNvPr id="16" name="Google Shape;93;p15">
                <a:extLst>
                  <a:ext uri="{FF2B5EF4-FFF2-40B4-BE49-F238E27FC236}">
                    <a16:creationId xmlns:a16="http://schemas.microsoft.com/office/drawing/2014/main" id="{0B8B590E-AC88-C117-4067-5AE7E472C25B}"/>
                  </a:ext>
                </a:extLst>
              </p:cNvPr>
              <p:cNvSpPr/>
              <p:nvPr/>
            </p:nvSpPr>
            <p:spPr>
              <a:xfrm rot="5400000">
                <a:off x="1938871" y="2584034"/>
                <a:ext cx="389100" cy="278100"/>
              </a:xfrm>
              <a:prstGeom prst="rightArrow">
                <a:avLst>
                  <a:gd name="adj1" fmla="val 34239"/>
                  <a:gd name="adj2" fmla="val 5703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4;p15">
                <a:extLst>
                  <a:ext uri="{FF2B5EF4-FFF2-40B4-BE49-F238E27FC236}">
                    <a16:creationId xmlns:a16="http://schemas.microsoft.com/office/drawing/2014/main" id="{6FD039AB-3E01-17FD-60A8-E5D844537BB8}"/>
                  </a:ext>
                </a:extLst>
              </p:cNvPr>
              <p:cNvSpPr/>
              <p:nvPr/>
            </p:nvSpPr>
            <p:spPr>
              <a:xfrm>
                <a:off x="1118224" y="2836861"/>
                <a:ext cx="2030400" cy="108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lvl="0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Roboto"/>
                  <a:buChar char="●"/>
                </a:pPr>
                <a:r>
                  <a:rPr lang="en-GB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Redevelopment subject to government decision, typically  a long drawn process</a:t>
                </a:r>
                <a:endParaRPr sz="14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endParaRPr>
              </a:p>
              <a:p>
                <a:pPr marL="457200" lvl="0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Roboto"/>
                  <a:buChar char="●"/>
                </a:pPr>
                <a:r>
                  <a:rPr lang="en-GB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Remediation being linked to redevelopment decision may also be delayed </a:t>
                </a:r>
                <a:endParaRPr sz="14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 </a:t>
                </a:r>
                <a:endParaRPr sz="14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endParaRPr>
              </a:p>
            </p:txBody>
          </p:sp>
        </p:grpSp>
        <p:grpSp>
          <p:nvGrpSpPr>
            <p:cNvPr id="5" name="Google Shape;95;p15">
              <a:extLst>
                <a:ext uri="{FF2B5EF4-FFF2-40B4-BE49-F238E27FC236}">
                  <a16:creationId xmlns:a16="http://schemas.microsoft.com/office/drawing/2014/main" id="{3BB966FF-6405-32FB-1EDE-04B3D0D05024}"/>
                </a:ext>
              </a:extLst>
            </p:cNvPr>
            <p:cNvGrpSpPr/>
            <p:nvPr/>
          </p:nvGrpSpPr>
          <p:grpSpPr>
            <a:xfrm>
              <a:off x="5734200" y="278774"/>
              <a:ext cx="2689868" cy="4627937"/>
              <a:chOff x="997492" y="283725"/>
              <a:chExt cx="2261533" cy="4076400"/>
            </a:xfrm>
          </p:grpSpPr>
          <p:sp>
            <p:nvSpPr>
              <p:cNvPr id="6" name="Google Shape;96;p15">
                <a:extLst>
                  <a:ext uri="{FF2B5EF4-FFF2-40B4-BE49-F238E27FC236}">
                    <a16:creationId xmlns:a16="http://schemas.microsoft.com/office/drawing/2014/main" id="{38E4633F-7836-7236-405E-84CF58FACD95}"/>
                  </a:ext>
                </a:extLst>
              </p:cNvPr>
              <p:cNvSpPr/>
              <p:nvPr/>
            </p:nvSpPr>
            <p:spPr>
              <a:xfrm>
                <a:off x="1178650" y="283725"/>
                <a:ext cx="2030400" cy="4076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Google Shape;97;p15">
                <a:extLst>
                  <a:ext uri="{FF2B5EF4-FFF2-40B4-BE49-F238E27FC236}">
                    <a16:creationId xmlns:a16="http://schemas.microsoft.com/office/drawing/2014/main" id="{6B149050-1D42-914F-7711-B069EBE0F8D5}"/>
                  </a:ext>
                </a:extLst>
              </p:cNvPr>
              <p:cNvSpPr/>
              <p:nvPr/>
            </p:nvSpPr>
            <p:spPr>
              <a:xfrm>
                <a:off x="1118225" y="341750"/>
                <a:ext cx="2048100" cy="22662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solidFill>
                  <a:srgbClr val="1D7E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98;p15">
                <a:extLst>
                  <a:ext uri="{FF2B5EF4-FFF2-40B4-BE49-F238E27FC236}">
                    <a16:creationId xmlns:a16="http://schemas.microsoft.com/office/drawing/2014/main" id="{6E6D5013-0A75-7A1D-F727-AFADA152BCD9}"/>
                  </a:ext>
                </a:extLst>
              </p:cNvPr>
              <p:cNvSpPr/>
              <p:nvPr/>
            </p:nvSpPr>
            <p:spPr>
              <a:xfrm>
                <a:off x="997492" y="896234"/>
                <a:ext cx="2090700" cy="60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lvl="0" indent="-3048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7E74"/>
                  </a:buClr>
                  <a:buSzPts val="1200"/>
                  <a:buFont typeface="Roboto Medium"/>
                  <a:buChar char="-"/>
                </a:pPr>
                <a:r>
                  <a:rPr lang="en-GB" dirty="0">
                    <a:latin typeface="Calibri" panose="020F0502020204030204" pitchFamily="34" charset="0"/>
                    <a:ea typeface="Roboto Medium"/>
                    <a:cs typeface="Calibri" panose="020F0502020204030204" pitchFamily="34" charset="0"/>
                    <a:sym typeface="Roboto Medium"/>
                  </a:rPr>
                  <a:t>Land use classification remains forest</a:t>
                </a:r>
                <a:endParaRPr dirty="0"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endParaRPr>
              </a:p>
              <a:p>
                <a:pPr marL="457200" lvl="0" indent="-3048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7E74"/>
                  </a:buClr>
                  <a:buSzPts val="1200"/>
                  <a:buFont typeface="Roboto Medium"/>
                  <a:buChar char="-"/>
                </a:pPr>
                <a:r>
                  <a:rPr lang="en-GB" dirty="0">
                    <a:latin typeface="Calibri" panose="020F0502020204030204" pitchFamily="34" charset="0"/>
                    <a:ea typeface="Roboto Medium"/>
                    <a:cs typeface="Calibri" panose="020F0502020204030204" pitchFamily="34" charset="0"/>
                    <a:sym typeface="Roboto Medium"/>
                  </a:rPr>
                  <a:t>Ownership remains with state govt/FD </a:t>
                </a:r>
                <a:endParaRPr dirty="0"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endParaRPr>
              </a:p>
              <a:p>
                <a:pPr marL="457200" lvl="0" indent="-3048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7E74"/>
                  </a:buClr>
                  <a:buSzPts val="1200"/>
                  <a:buFont typeface="Roboto Medium"/>
                  <a:buChar char="-"/>
                </a:pPr>
                <a:r>
                  <a:rPr lang="en-GB" dirty="0">
                    <a:latin typeface="Calibri" panose="020F0502020204030204" pitchFamily="34" charset="0"/>
                    <a:ea typeface="Roboto Medium"/>
                    <a:cs typeface="Calibri" panose="020F0502020204030204" pitchFamily="34" charset="0"/>
                    <a:sym typeface="Roboto Medium"/>
                  </a:rPr>
                  <a:t>Land can only be used for the purpose it has been diverted </a:t>
                </a:r>
                <a:endParaRPr dirty="0"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endParaRPr>
              </a:p>
            </p:txBody>
          </p:sp>
          <p:sp>
            <p:nvSpPr>
              <p:cNvPr id="9" name="Google Shape;99;p15">
                <a:extLst>
                  <a:ext uri="{FF2B5EF4-FFF2-40B4-BE49-F238E27FC236}">
                    <a16:creationId xmlns:a16="http://schemas.microsoft.com/office/drawing/2014/main" id="{9873D92C-293B-D2E3-5579-2EF7E4A0AB38}"/>
                  </a:ext>
                </a:extLst>
              </p:cNvPr>
              <p:cNvSpPr/>
              <p:nvPr/>
            </p:nvSpPr>
            <p:spPr>
              <a:xfrm>
                <a:off x="1233850" y="470600"/>
                <a:ext cx="1815000" cy="6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b="1">
                    <a:solidFill>
                      <a:srgbClr val="1D7E74"/>
                    </a:solidFill>
                    <a:latin typeface="Roboto"/>
                    <a:ea typeface="Roboto"/>
                    <a:cs typeface="Roboto"/>
                    <a:sym typeface="Roboto"/>
                  </a:rPr>
                  <a:t>Leased Forest Land</a:t>
                </a:r>
                <a:endParaRPr sz="2000">
                  <a:solidFill>
                    <a:srgbClr val="1D7E74"/>
                  </a:solidFill>
                  <a:latin typeface="Roboto Thin"/>
                  <a:ea typeface="Roboto Thin"/>
                  <a:cs typeface="Roboto Thin"/>
                  <a:sym typeface="Roboto Thin"/>
                </a:endParaRPr>
              </a:p>
            </p:txBody>
          </p:sp>
          <p:sp>
            <p:nvSpPr>
              <p:cNvPr id="10" name="Google Shape;100;p15">
                <a:extLst>
                  <a:ext uri="{FF2B5EF4-FFF2-40B4-BE49-F238E27FC236}">
                    <a16:creationId xmlns:a16="http://schemas.microsoft.com/office/drawing/2014/main" id="{BB2B4D77-CB0B-C9FB-1832-247B6F218472}"/>
                  </a:ext>
                </a:extLst>
              </p:cNvPr>
              <p:cNvSpPr/>
              <p:nvPr/>
            </p:nvSpPr>
            <p:spPr>
              <a:xfrm rot="5400000">
                <a:off x="1938871" y="2584034"/>
                <a:ext cx="389100" cy="278100"/>
              </a:xfrm>
              <a:prstGeom prst="rightArrow">
                <a:avLst>
                  <a:gd name="adj1" fmla="val 34239"/>
                  <a:gd name="adj2" fmla="val 5703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1;p15">
                <a:extLst>
                  <a:ext uri="{FF2B5EF4-FFF2-40B4-BE49-F238E27FC236}">
                    <a16:creationId xmlns:a16="http://schemas.microsoft.com/office/drawing/2014/main" id="{E88D85B5-A68C-73A3-FD69-A5BFDFBA8B44}"/>
                  </a:ext>
                </a:extLst>
              </p:cNvPr>
              <p:cNvSpPr/>
              <p:nvPr/>
            </p:nvSpPr>
            <p:spPr>
              <a:xfrm>
                <a:off x="1118225" y="2836862"/>
                <a:ext cx="2140800" cy="108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lvl="0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Roboto"/>
                  <a:buChar char="●"/>
                </a:pPr>
                <a:r>
                  <a:rPr lang="en-GB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Land returned to FD after lease period</a:t>
                </a:r>
                <a:endParaRPr sz="14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endParaRPr>
              </a:p>
              <a:p>
                <a:pPr marL="457200" lvl="0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Roboto"/>
                  <a:buChar char="●"/>
                </a:pPr>
                <a:r>
                  <a:rPr lang="en-GB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No specific conditions related to dismantling/remediation mentioned in approval letter</a:t>
                </a:r>
                <a:endParaRPr sz="14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endParaRPr>
              </a:p>
              <a:p>
                <a:pPr marL="457200" lvl="0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Roboto"/>
                  <a:buChar char="●"/>
                </a:pPr>
                <a:r>
                  <a:rPr lang="en-GB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Land can be re-leased after fresh forest clearance by central government </a:t>
                </a:r>
                <a:endParaRPr sz="14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77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1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804300" y="266093"/>
            <a:ext cx="113877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Labour</a:t>
            </a: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-related laws</a:t>
            </a: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/>
          <p:nvPr/>
        </p:nvCxnSpPr>
        <p:spPr>
          <a:xfrm>
            <a:off x="3082686" y="896473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907F1A-67E9-077A-F5E9-AF38673BFDE9}"/>
              </a:ext>
            </a:extLst>
          </p:cNvPr>
          <p:cNvSpPr/>
          <p:nvPr/>
        </p:nvSpPr>
        <p:spPr>
          <a:xfrm>
            <a:off x="3274828" y="1147566"/>
            <a:ext cx="8463513" cy="214852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Deals with retrenchment-related provisions in case of industrial 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Defines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preconditions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pre-approval &amp; written notice three-months in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Suggests a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compensation framework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- 15 days’ average pay for every year of continuous service; or up to 3-months of average pay in case is an unavoidable closure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Compensation framework may vary from state to state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DCBC3F-E970-0F16-BB5A-5A733558E1B7}"/>
              </a:ext>
            </a:extLst>
          </p:cNvPr>
          <p:cNvCxnSpPr/>
          <p:nvPr/>
        </p:nvCxnSpPr>
        <p:spPr>
          <a:xfrm>
            <a:off x="10183528" y="4889635"/>
            <a:ext cx="0" cy="337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AFC0284-BF45-D7DD-4836-308A2358BFA5}"/>
              </a:ext>
            </a:extLst>
          </p:cNvPr>
          <p:cNvSpPr txBox="1"/>
          <p:nvPr/>
        </p:nvSpPr>
        <p:spPr>
          <a:xfrm>
            <a:off x="1060598" y="1490684"/>
            <a:ext cx="22142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Disputes Act, 1947</a:t>
            </a:r>
            <a:endParaRPr lang="en-IN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607DB4-ABF7-ACD5-202B-2D3A97CA62FB}"/>
              </a:ext>
            </a:extLst>
          </p:cNvPr>
          <p:cNvSpPr/>
          <p:nvPr/>
        </p:nvSpPr>
        <p:spPr>
          <a:xfrm>
            <a:off x="2756033" y="3765242"/>
            <a:ext cx="7498079" cy="6276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broader framework provided under the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Relations Code, 2020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A3A5F2-951E-E4EB-0CAA-40F3010EA684}"/>
              </a:ext>
            </a:extLst>
          </p:cNvPr>
          <p:cNvCxnSpPr>
            <a:cxnSpLocks/>
          </p:cNvCxnSpPr>
          <p:nvPr/>
        </p:nvCxnSpPr>
        <p:spPr>
          <a:xfrm>
            <a:off x="2756034" y="4658952"/>
            <a:ext cx="7498079" cy="15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D2BA0EB-7D92-0A7B-642F-196728F2B864}"/>
              </a:ext>
            </a:extLst>
          </p:cNvPr>
          <p:cNvCxnSpPr/>
          <p:nvPr/>
        </p:nvCxnSpPr>
        <p:spPr>
          <a:xfrm>
            <a:off x="2756034" y="4674818"/>
            <a:ext cx="0" cy="337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4983173-A973-6719-68FB-4494C599A7E3}"/>
              </a:ext>
            </a:extLst>
          </p:cNvPr>
          <p:cNvCxnSpPr>
            <a:cxnSpLocks/>
          </p:cNvCxnSpPr>
          <p:nvPr/>
        </p:nvCxnSpPr>
        <p:spPr>
          <a:xfrm>
            <a:off x="6498150" y="4408770"/>
            <a:ext cx="0" cy="603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9BD8879-D545-56CA-48A3-1E17A854A3A6}"/>
              </a:ext>
            </a:extLst>
          </p:cNvPr>
          <p:cNvCxnSpPr/>
          <p:nvPr/>
        </p:nvCxnSpPr>
        <p:spPr>
          <a:xfrm>
            <a:off x="10254113" y="4674818"/>
            <a:ext cx="0" cy="337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CE8C1B0-FFF2-262E-FD65-935DA34A26CB}"/>
              </a:ext>
            </a:extLst>
          </p:cNvPr>
          <p:cNvSpPr/>
          <p:nvPr/>
        </p:nvSpPr>
        <p:spPr>
          <a:xfrm>
            <a:off x="996936" y="5012224"/>
            <a:ext cx="3522843" cy="10104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for constitution of a </a:t>
            </a:r>
            <a:r>
              <a:rPr lang="en-US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negotiating union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F63EED2-5AC6-3AD8-B38D-38CD1C28D867}"/>
              </a:ext>
            </a:extLst>
          </p:cNvPr>
          <p:cNvSpPr/>
          <p:nvPr/>
        </p:nvSpPr>
        <p:spPr>
          <a:xfrm>
            <a:off x="4752898" y="5009942"/>
            <a:ext cx="3522843" cy="10131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Introduces concept of </a:t>
            </a:r>
            <a:r>
              <a:rPr lang="en-US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Reskilling Fund 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62B37A5-8CAF-0140-CE4B-75C234FA19F9}"/>
              </a:ext>
            </a:extLst>
          </p:cNvPr>
          <p:cNvSpPr/>
          <p:nvPr/>
        </p:nvSpPr>
        <p:spPr>
          <a:xfrm>
            <a:off x="8455161" y="5028088"/>
            <a:ext cx="3522843" cy="10131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for Fixed Term Employees to receive </a:t>
            </a:r>
            <a:r>
              <a:rPr lang="en-US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statutory benefits</a:t>
            </a:r>
          </a:p>
        </p:txBody>
      </p:sp>
    </p:spTree>
    <p:extLst>
      <p:ext uri="{BB962C8B-B14F-4D97-AF65-F5344CB8AC3E}">
        <p14:creationId xmlns:p14="http://schemas.microsoft.com/office/powerpoint/2010/main" val="218797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1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804300" y="266093"/>
            <a:ext cx="113877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Labour</a:t>
            </a: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-related laws</a:t>
            </a: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/>
          <p:nvPr/>
        </p:nvCxnSpPr>
        <p:spPr>
          <a:xfrm>
            <a:off x="3082686" y="896473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9AB08AC-7650-DA84-C4D3-0FE18574A1A7}"/>
              </a:ext>
            </a:extLst>
          </p:cNvPr>
          <p:cNvSpPr/>
          <p:nvPr/>
        </p:nvSpPr>
        <p:spPr>
          <a:xfrm>
            <a:off x="3827720" y="1207506"/>
            <a:ext cx="7866017" cy="20265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Deals with working conditions and other benefits of contract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Subsumed under the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on Occupational Safety, Health and Working Conditions, 2020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be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impleted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broaden the applicability of the law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designed for providing any social security, compensation or reskilling supports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A4C96-CEC2-3621-5CC9-C2EF94C0BB7E}"/>
              </a:ext>
            </a:extLst>
          </p:cNvPr>
          <p:cNvSpPr txBox="1"/>
          <p:nvPr/>
        </p:nvSpPr>
        <p:spPr>
          <a:xfrm>
            <a:off x="1064689" y="1155021"/>
            <a:ext cx="29331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(Regulation and Abolition) Act, 1970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51FD02-E324-F9BD-606B-C85657E76BF4}"/>
              </a:ext>
            </a:extLst>
          </p:cNvPr>
          <p:cNvSpPr txBox="1"/>
          <p:nvPr/>
        </p:nvSpPr>
        <p:spPr>
          <a:xfrm>
            <a:off x="1064689" y="3429000"/>
            <a:ext cx="28374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Security Code, 2020 </a:t>
            </a:r>
            <a:endParaRPr lang="en-IN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8D457-5E14-8694-B465-5AB6B37023B7}"/>
              </a:ext>
            </a:extLst>
          </p:cNvPr>
          <p:cNvSpPr/>
          <p:nvPr/>
        </p:nvSpPr>
        <p:spPr>
          <a:xfrm>
            <a:off x="3902149" y="3448034"/>
            <a:ext cx="7791588" cy="22549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Extends social security to all employees and workers in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organised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unorganized sectors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 to register all the workers on an online portal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Demarcates welfare schemes under for the Central and State Government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Proposes setting up of Career Centers, provide vocational guidance, career counselling and guidance for self-employment</a:t>
            </a:r>
          </a:p>
        </p:txBody>
      </p:sp>
    </p:spTree>
    <p:extLst>
      <p:ext uri="{BB962C8B-B14F-4D97-AF65-F5344CB8AC3E}">
        <p14:creationId xmlns:p14="http://schemas.microsoft.com/office/powerpoint/2010/main" val="3363708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8776</TotalTime>
  <Words>1627</Words>
  <Application>Microsoft Office PowerPoint</Application>
  <PresentationFormat>Widescreen</PresentationFormat>
  <Paragraphs>158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Oswald</vt:lpstr>
      <vt:lpstr>Roboto</vt:lpstr>
      <vt:lpstr>Roboto Medium</vt:lpstr>
      <vt:lpstr>Roboto Thin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Mandvi Singh</dc:creator>
  <cp:lastModifiedBy>Mandvi Singh</cp:lastModifiedBy>
  <cp:revision>1889</cp:revision>
  <dcterms:created xsi:type="dcterms:W3CDTF">2021-11-08T04:53:11Z</dcterms:created>
  <dcterms:modified xsi:type="dcterms:W3CDTF">2022-10-12T13:15:08Z</dcterms:modified>
</cp:coreProperties>
</file>