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668" r:id="rId2"/>
    <p:sldId id="669" r:id="rId3"/>
    <p:sldId id="2134804171" r:id="rId4"/>
    <p:sldId id="2134804172" r:id="rId5"/>
    <p:sldId id="2134804173" r:id="rId6"/>
    <p:sldId id="2134804169" r:id="rId7"/>
    <p:sldId id="2134804051" r:id="rId8"/>
    <p:sldId id="2134804174" r:id="rId9"/>
    <p:sldId id="514" r:id="rId10"/>
    <p:sldId id="2134804157" r:id="rId11"/>
    <p:sldId id="2134804167" r:id="rId12"/>
    <p:sldId id="2134804161" r:id="rId13"/>
    <p:sldId id="2134804144" r:id="rId14"/>
    <p:sldId id="2134804143" r:id="rId15"/>
    <p:sldId id="524" r:id="rId16"/>
    <p:sldId id="2134803986" r:id="rId17"/>
    <p:sldId id="213480398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080"/>
    <p:restoredTop sz="95915"/>
  </p:normalViewPr>
  <p:slideViewPr>
    <p:cSldViewPr snapToGrid="0">
      <p:cViewPr varScale="1">
        <p:scale>
          <a:sx n="98" d="100"/>
          <a:sy n="98" d="100"/>
        </p:scale>
        <p:origin x="224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0572-FE3F-4545-83A4-BB134D78E035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87AF1-6980-8842-845D-2B54BB393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5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475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/>
              <a:t>HFCs have </a:t>
            </a:r>
            <a:r>
              <a:rPr lang="en-US" sz="1200" b="1">
                <a:solidFill>
                  <a:srgbClr val="FF0000"/>
                </a:solidFill>
              </a:rPr>
              <a:t>high GWP values</a:t>
            </a:r>
            <a:r>
              <a:rPr lang="en-US" sz="1200"/>
              <a:t>, pending to be phase down and out in the short future.</a:t>
            </a:r>
          </a:p>
          <a:p>
            <a:r>
              <a:rPr lang="en-US" sz="1200"/>
              <a:t>HFCs, and especially HFOs, are </a:t>
            </a:r>
            <a:r>
              <a:rPr lang="en-US" sz="1200" b="1">
                <a:solidFill>
                  <a:srgbClr val="FF0000"/>
                </a:solidFill>
              </a:rPr>
              <a:t>PFAS substances</a:t>
            </a:r>
            <a:r>
              <a:rPr lang="en-US" sz="1200"/>
              <a:t>, where one of their degradation products is trifluoroacetic acid (TFA), short chain type of PFAS.</a:t>
            </a:r>
          </a:p>
          <a:p>
            <a:pPr marL="0" indent="0">
              <a:buNone/>
            </a:pPr>
            <a:r>
              <a:rPr lang="en-US"/>
              <a:t>R134a subs </a:t>
            </a:r>
            <a:r>
              <a:rPr lang="en-US">
                <a:sym typeface="Wingdings" panose="05000000000000000000" pitchFamily="2" charset="2"/>
              </a:rPr>
              <a:t> R513A, R1234ze(E), R1234yf</a:t>
            </a: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R404A, R407C subs  R452A, R454C</a:t>
            </a: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R410A subs  R454B, R32</a:t>
            </a:r>
            <a:endParaRPr lang="en-US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852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fld id="{F6C2BF7C-C784-4429-A13E-556D350147A2}" type="datetime1">
              <a:rPr lang="en-GB" smtClean="0"/>
              <a:pPr/>
              <a:t>15/12/2023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B0138-77EE-466A-BAEB-47D907700EE9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623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314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25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2272B-A92F-8A5E-AF2B-AA58124C8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51D07-7316-1CF2-47DA-1EC4A42096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8905-33D5-DE07-FB69-9EF682016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2B561-5AA2-8DDD-B289-2C9F1CE9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4269C-33F6-B666-2E4F-1AF0B9BC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3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BA0D-738C-1661-27C3-2F463716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3C900-71D9-0925-1BAC-077A5A1CF7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6E338-0F5F-2E99-3B0A-A207430D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41305-1A5E-5CCA-877A-03168D40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2AE1C-3638-BBD2-C17A-188A2CEE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9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652D8-D548-3FD4-1685-54D22A32D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41E9A-59CC-ED68-37A3-3758D1B14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CEBA2-5510-2C56-7217-73E93106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C8538-7B2E-E174-B031-4B7BB9F05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F6B45-221F-0196-9063-7F88C2AF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5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867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0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en-GB"/>
              <a:t>.</a:t>
            </a:r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0" y="846875"/>
            <a:ext cx="11858487" cy="4040085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en-GB"/>
              <a:t>Title slide for illustration/free-form selection</a:t>
            </a:r>
            <a:br>
              <a:rPr lang="en-GB"/>
            </a:br>
            <a:r>
              <a:rPr lang="en-GB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1087437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This is the sub-line</a:t>
            </a:r>
          </a:p>
          <a:p>
            <a:r>
              <a:rPr lang="en-GB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0396670" y="1966807"/>
            <a:ext cx="1662545" cy="1147156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7335817" y="170888"/>
            <a:ext cx="19685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9682481" y="170887"/>
            <a:ext cx="248425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6670" y="1029491"/>
            <a:ext cx="517191" cy="787908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7472793" y="1034676"/>
            <a:ext cx="2117468" cy="866995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67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10439990" y="1279678"/>
            <a:ext cx="446293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67"/>
          </a:p>
        </p:txBody>
      </p:sp>
    </p:spTree>
    <p:extLst>
      <p:ext uri="{BB962C8B-B14F-4D97-AF65-F5344CB8AC3E}">
        <p14:creationId xmlns:p14="http://schemas.microsoft.com/office/powerpoint/2010/main" val="25512105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DE69-A581-4E55-B94F-BE612CEF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37" y="1168778"/>
            <a:ext cx="5544164" cy="4789487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buClr>
                <a:srgbClr val="30A7DF"/>
              </a:buClr>
              <a:defRPr/>
            </a:lvl1pPr>
            <a:lvl2pPr marL="431989" indent="-215995">
              <a:buClr>
                <a:srgbClr val="30A7DF"/>
              </a:buClr>
              <a:defRPr/>
            </a:lvl2pPr>
            <a:lvl3pPr marL="647984" indent="-215995">
              <a:buClr>
                <a:srgbClr val="30A7DF"/>
              </a:buClr>
              <a:defRPr/>
            </a:lvl3pPr>
            <a:lvl4pPr marL="863978" indent="-215995">
              <a:buClr>
                <a:srgbClr val="30A7DF"/>
              </a:buClr>
              <a:defRPr/>
            </a:lvl4pPr>
            <a:lvl5pPr marL="1079973" indent="-215995">
              <a:buClr>
                <a:srgbClr val="30A7DF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68EB71B5-5648-43B6-9EC5-3565262AFE66}"/>
              </a:ext>
            </a:extLst>
          </p:cNvPr>
          <p:cNvSpPr txBox="1">
            <a:spLocks/>
          </p:cNvSpPr>
          <p:nvPr userDrawn="1"/>
        </p:nvSpPr>
        <p:spPr>
          <a:xfrm>
            <a:off x="11451699" y="6398260"/>
            <a:ext cx="405340" cy="18288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C0D4A90D-707C-4CFA-8F87-17CF45DE2B45}" type="slidenum">
              <a:rPr lang="en-GB" sz="10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GB" sz="10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28D7B0-5820-0145-9D70-B016AFFC5D9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4475" y="1168778"/>
            <a:ext cx="5544164" cy="4789487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buClr>
                <a:srgbClr val="30A7DF"/>
              </a:buClr>
              <a:defRPr/>
            </a:lvl1pPr>
            <a:lvl2pPr marL="431989" indent="-215995">
              <a:buClr>
                <a:srgbClr val="30A7DF"/>
              </a:buClr>
              <a:defRPr/>
            </a:lvl2pPr>
            <a:lvl3pPr marL="647984" indent="-215995">
              <a:buClr>
                <a:srgbClr val="30A7DF"/>
              </a:buClr>
              <a:defRPr/>
            </a:lvl3pPr>
            <a:lvl4pPr marL="863978" indent="-215995">
              <a:buClr>
                <a:srgbClr val="30A7DF"/>
              </a:buClr>
              <a:defRPr/>
            </a:lvl4pPr>
            <a:lvl5pPr marL="1079973" indent="-215995">
              <a:buClr>
                <a:srgbClr val="30A7DF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DFEF8B-DA8D-8D44-A908-3074B8CD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11521101" cy="395104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latin typeface="+mj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0B383B3-0A48-8C47-B2EE-2C69D92D5F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964" y="655200"/>
            <a:ext cx="11520487" cy="3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90714" marR="0" indent="0" algn="l" defTabSz="97534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2pPr>
          </a:lstStyle>
          <a:p>
            <a:pPr marL="514338" marR="0" lvl="0" indent="-285744" algn="l" defTabSz="97534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0"/>
              <a:t>Subtitle here</a:t>
            </a:r>
            <a:endParaRPr lang="en-GB" sz="1600"/>
          </a:p>
          <a:p>
            <a:pPr lvl="1"/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679897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9FCC3B"/>
          </p15:clr>
        </p15:guide>
        <p15:guide id="3" orient="horz" pos="96">
          <p15:clr>
            <a:srgbClr val="C35EA4"/>
          </p15:clr>
        </p15:guide>
        <p15:guide id="4" orient="horz" pos="164">
          <p15:clr>
            <a:srgbClr val="C35EA4"/>
          </p15:clr>
        </p15:guide>
        <p15:guide id="6" orient="horz" pos="618">
          <p15:clr>
            <a:srgbClr val="C35EA4"/>
          </p15:clr>
        </p15:guide>
        <p15:guide id="7" orient="horz" pos="731">
          <p15:clr>
            <a:srgbClr val="9FCC3B"/>
          </p15:clr>
        </p15:guide>
        <p15:guide id="8" pos="211">
          <p15:clr>
            <a:srgbClr val="9FCC3B"/>
          </p15:clr>
        </p15:guide>
        <p15:guide id="9" orient="horz" pos="3748">
          <p15:clr>
            <a:srgbClr val="9FCC3B"/>
          </p15:clr>
        </p15:guide>
        <p15:guide id="11" orient="horz" pos="3861">
          <p15:clr>
            <a:srgbClr val="C35EA4"/>
          </p15:clr>
        </p15:guide>
        <p15:guide id="13" pos="2026">
          <p15:clr>
            <a:srgbClr val="FBAE40"/>
          </p15:clr>
        </p15:guide>
        <p15:guide id="14" orient="horz" pos="4088">
          <p15:clr>
            <a:srgbClr val="C35EA4"/>
          </p15:clr>
        </p15:guide>
        <p15:guide id="15" pos="3840">
          <p15:clr>
            <a:srgbClr val="FBAE40"/>
          </p15:clr>
        </p15:guide>
        <p15:guide id="16" pos="5654">
          <p15:clr>
            <a:srgbClr val="FBAE40"/>
          </p15:clr>
        </p15:guide>
        <p15:guide id="17" orient="horz" pos="2160">
          <p15:clr>
            <a:srgbClr val="FBAE40"/>
          </p15:clr>
        </p15:guide>
        <p15:guide id="18" pos="1118">
          <p15:clr>
            <a:srgbClr val="FBAE40"/>
          </p15:clr>
        </p15:guide>
        <p15:guide id="19" pos="4747">
          <p15:clr>
            <a:srgbClr val="FBAE40"/>
          </p15:clr>
        </p15:guide>
        <p15:guide id="20" pos="2933">
          <p15:clr>
            <a:srgbClr val="FBAE40"/>
          </p15:clr>
        </p15:guide>
        <p15:guide id="21" pos="6562">
          <p15:clr>
            <a:srgbClr val="FBAE40"/>
          </p15:clr>
        </p15:guide>
        <p15:guide id="22" pos="3976">
          <p15:clr>
            <a:srgbClr val="FBAE40"/>
          </p15:clr>
        </p15:guide>
        <p15:guide id="23" pos="3704">
          <p15:clr>
            <a:srgbClr val="FBAE40"/>
          </p15:clr>
        </p15:guide>
        <p15:guide id="24" orient="horz" pos="2296">
          <p15:clr>
            <a:srgbClr val="FBAE40"/>
          </p15:clr>
        </p15:guide>
        <p15:guide id="25" orient="horz" pos="20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DDE69-A581-4E55-B94F-BE612CEF8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36" y="1168778"/>
            <a:ext cx="11520128" cy="4789487"/>
          </a:xfrm>
          <a:prstGeom prst="rect">
            <a:avLst/>
          </a:prstGeom>
        </p:spPr>
        <p:txBody>
          <a:bodyPr lIns="0" tIns="0" rIns="0" bIns="0"/>
          <a:lstStyle>
            <a:lvl1pPr marL="215995" indent="-215995">
              <a:buClr>
                <a:srgbClr val="30A7DF"/>
              </a:buClr>
              <a:defRPr/>
            </a:lvl1pPr>
            <a:lvl2pPr marL="431989" indent="-215995">
              <a:buClr>
                <a:srgbClr val="30A7DF"/>
              </a:buClr>
              <a:defRPr/>
            </a:lvl2pPr>
            <a:lvl3pPr marL="647984" indent="-215995">
              <a:buClr>
                <a:srgbClr val="30A7DF"/>
              </a:buClr>
              <a:defRPr/>
            </a:lvl3pPr>
            <a:lvl4pPr marL="863978" indent="-215995">
              <a:buClr>
                <a:srgbClr val="30A7DF"/>
              </a:buClr>
              <a:defRPr/>
            </a:lvl4pPr>
            <a:lvl5pPr marL="1079973" indent="-215995">
              <a:buClr>
                <a:srgbClr val="30A7DF"/>
              </a:buCl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9" name="Text Placeholder 18">
            <a:extLst>
              <a:ext uri="{FF2B5EF4-FFF2-40B4-BE49-F238E27FC236}">
                <a16:creationId xmlns:a16="http://schemas.microsoft.com/office/drawing/2014/main" id="{68EB71B5-5648-43B6-9EC5-3565262AFE66}"/>
              </a:ext>
            </a:extLst>
          </p:cNvPr>
          <p:cNvSpPr txBox="1">
            <a:spLocks/>
          </p:cNvSpPr>
          <p:nvPr userDrawn="1"/>
        </p:nvSpPr>
        <p:spPr>
          <a:xfrm>
            <a:off x="11451699" y="6398260"/>
            <a:ext cx="405340" cy="182880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 baseline="0">
                <a:solidFill>
                  <a:srgbClr val="898C8F"/>
                </a:solidFill>
                <a:latin typeface="+mj-lt"/>
                <a:ea typeface="+mn-ea"/>
                <a:cs typeface="+mn-cs"/>
              </a:defRPr>
            </a:lvl1pPr>
            <a:lvl2pPr marL="457178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2pPr>
            <a:lvl3pPr marL="914354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3pPr>
            <a:lvl4pPr marL="1371532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4pPr>
            <a:lvl5pPr marL="1828709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Tx/>
              <a:buNone/>
              <a:defRPr lang="en-US" sz="900" kern="1200" cap="all" normalizeH="0">
                <a:solidFill>
                  <a:srgbClr val="9CA1A4"/>
                </a:solidFill>
                <a:latin typeface="+mj-lt"/>
                <a:ea typeface="+mn-ea"/>
                <a:cs typeface="+mn-cs"/>
              </a:defRPr>
            </a:lvl5pPr>
            <a:lvl6pPr marL="21748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6pPr>
            <a:lvl7pPr marL="26320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7pPr>
            <a:lvl8pPr marL="30892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8pPr>
            <a:lvl9pPr marL="3546475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125000"/>
              <a:buFont typeface="Palatino Linotype" pitchFamily="18" charset="0"/>
              <a:buChar char="▫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C0D4A90D-707C-4CFA-8F87-17CF45DE2B45}" type="slidenum">
              <a:rPr lang="en-GB" sz="1000" noProof="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GB" sz="1000" noProof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2367A91-1C4A-4095-9B5E-B2F9416E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11521101" cy="395104"/>
          </a:xfrm>
          <a:prstGeom prst="rect">
            <a:avLst/>
          </a:prstGeom>
        </p:spPr>
        <p:txBody>
          <a:bodyPr lIns="0" tIns="0" rIns="0" bIns="0"/>
          <a:lstStyle>
            <a:lvl1pPr>
              <a:defRPr b="1">
                <a:latin typeface="+mj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7F823-D1CF-F24E-AC8F-81F4EEB4F9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4" y="655200"/>
            <a:ext cx="11520487" cy="324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90714" marR="0" indent="0" algn="l" defTabSz="97534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2pPr>
          </a:lstStyle>
          <a:p>
            <a:pPr marL="514338" marR="0" lvl="0" indent="-285744" algn="l" defTabSz="975342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600" b="0" dirty="0"/>
              <a:t>Subtitle here</a:t>
            </a:r>
            <a:endParaRPr lang="en-GB" sz="1600" dirty="0"/>
          </a:p>
          <a:p>
            <a:pPr lvl="1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86974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69">
          <p15:clr>
            <a:srgbClr val="9FCC3B"/>
          </p15:clr>
        </p15:guide>
        <p15:guide id="3" orient="horz" pos="96">
          <p15:clr>
            <a:srgbClr val="C35EA4"/>
          </p15:clr>
        </p15:guide>
        <p15:guide id="4" orient="horz" pos="164">
          <p15:clr>
            <a:srgbClr val="C35EA4"/>
          </p15:clr>
        </p15:guide>
        <p15:guide id="6" orient="horz" pos="618">
          <p15:clr>
            <a:srgbClr val="C35EA4"/>
          </p15:clr>
        </p15:guide>
        <p15:guide id="7" orient="horz" pos="731">
          <p15:clr>
            <a:srgbClr val="9FCC3B"/>
          </p15:clr>
        </p15:guide>
        <p15:guide id="8" pos="211">
          <p15:clr>
            <a:srgbClr val="9FCC3B"/>
          </p15:clr>
        </p15:guide>
        <p15:guide id="9" orient="horz" pos="3748">
          <p15:clr>
            <a:srgbClr val="9FCC3B"/>
          </p15:clr>
        </p15:guide>
        <p15:guide id="11" orient="horz" pos="3861">
          <p15:clr>
            <a:srgbClr val="C35EA4"/>
          </p15:clr>
        </p15:guide>
        <p15:guide id="13" pos="2026">
          <p15:clr>
            <a:srgbClr val="FBAE40"/>
          </p15:clr>
        </p15:guide>
        <p15:guide id="14" orient="horz" pos="4088">
          <p15:clr>
            <a:srgbClr val="C35EA4"/>
          </p15:clr>
        </p15:guide>
        <p15:guide id="15" pos="3840">
          <p15:clr>
            <a:srgbClr val="FBAE40"/>
          </p15:clr>
        </p15:guide>
        <p15:guide id="16" pos="5654">
          <p15:clr>
            <a:srgbClr val="FBAE40"/>
          </p15:clr>
        </p15:guide>
        <p15:guide id="17" orient="horz" pos="2160">
          <p15:clr>
            <a:srgbClr val="FBAE40"/>
          </p15:clr>
        </p15:guide>
        <p15:guide id="18" pos="1118">
          <p15:clr>
            <a:srgbClr val="FBAE40"/>
          </p15:clr>
        </p15:guide>
        <p15:guide id="19" pos="4747">
          <p15:clr>
            <a:srgbClr val="FBAE40"/>
          </p15:clr>
        </p15:guide>
        <p15:guide id="20" pos="2933">
          <p15:clr>
            <a:srgbClr val="FBAE40"/>
          </p15:clr>
        </p15:guide>
        <p15:guide id="21" pos="6562">
          <p15:clr>
            <a:srgbClr val="FBAE40"/>
          </p15:clr>
        </p15:guide>
        <p15:guide id="22" pos="3976">
          <p15:clr>
            <a:srgbClr val="FBAE40"/>
          </p15:clr>
        </p15:guide>
        <p15:guide id="23" pos="3704">
          <p15:clr>
            <a:srgbClr val="FBAE40"/>
          </p15:clr>
        </p15:guide>
        <p15:guide id="24" orient="horz" pos="2296">
          <p15:clr>
            <a:srgbClr val="FBAE40"/>
          </p15:clr>
        </p15:guide>
        <p15:guide id="25" orient="horz" pos="20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>
                <a:solidFill>
                  <a:schemeClr val="bg1">
                    <a:lumMod val="50000"/>
                  </a:schemeClr>
                </a:solidFill>
              </a:defRPr>
            </a:lvl3pPr>
          </a:lstStyle>
          <a:p>
            <a:pPr lvl="0"/>
            <a:r>
              <a:rPr lang="en-GB" noProof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3 December, 2023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0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64180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0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67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en-GB"/>
              <a:t>givenname.familyname@giz.de </a:t>
            </a:r>
          </a:p>
          <a:p>
            <a:r>
              <a:rPr lang="en-GB"/>
              <a:t>T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r>
              <a:rPr lang="en-GB"/>
              <a:t> </a:t>
            </a:r>
          </a:p>
          <a:p>
            <a:r>
              <a:rPr lang="en-GB"/>
              <a:t>F +49 (0) x xx </a:t>
            </a:r>
            <a:r>
              <a:rPr lang="en-GB" err="1"/>
              <a:t>xx</a:t>
            </a:r>
            <a:r>
              <a:rPr lang="en-GB"/>
              <a:t> </a:t>
            </a:r>
            <a:r>
              <a:rPr lang="en-GB" err="1"/>
              <a:t>xx</a:t>
            </a:r>
            <a:endParaRPr lang="en-GB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en-GB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GB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1058303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67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67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67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67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67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315057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en-GB" sz="1333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3 December, 2023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4017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03811-0F7B-55D7-A8E1-E52B6AFB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C4AF9F-86E6-15E6-9BD5-B13B1D140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438DC-2EC6-54D0-80BF-203B7664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B7E78-7235-3F4B-7F54-12CC4A26F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D0B16-BC42-7225-ED43-5A1CCF3C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A9AD-8D03-B5A8-E505-C8E907657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79611-2088-6AAA-4694-395F687EB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8CBC-E1FF-8283-0394-81D73131E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A0488-2DB0-4C89-4EE6-B0A6FD33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6DBE6-B3B7-7878-06D3-991277CD5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21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BE4D9-DD45-B66D-0BFC-9D7378ED4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3B93B-B57B-16D8-F7C5-DB8888DE1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6FEDD-7F38-F302-4FD9-E31F4DD49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8C659-DE12-769F-B172-F8B82E68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2641B-6B0D-D2F6-DFBF-090693E7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E8CB5-A4A3-2CAB-D8F1-8E907047A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7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879E-F28F-7FD0-4577-27DFC1E55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ADEE4-7DCE-0F58-5D52-E8FD8465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90C53-FC6B-FDEB-A2E7-357CEAB4C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EBFF2A-E90B-68EB-45F0-057A49866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D01F5C-CFA5-EE90-88D4-AD629395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856967-089D-E534-FBE9-60497EB9F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38F41-6092-3B31-1DBD-C24A355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9AB66B-595D-E723-A844-735C6431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7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0D814-5511-515B-580E-5CDA46D93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5A9A39-FE0E-E1B9-8759-79328CBC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55C585-0A85-61B6-B9E1-C6BEC0600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CD2CB-3972-8944-C097-90D63A63B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1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CDE02-1320-D7E1-695D-AD06B413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9C0574-B607-05CD-8D11-39E06D85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D4D02D-7434-38B9-C42C-8CE2A85A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424D9-BDFF-7065-86D4-3B804645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A8880-1E9C-441B-5FC3-B5856FFB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843FBA-89A8-1E23-C47F-B9427A00C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220846-D590-1B03-F857-A1F6EC71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63FFF-0652-8048-39F5-BD9041608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7EC731-4726-1ABB-6C5C-2A15A779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0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E3DE-F621-02BA-A0A0-C415A5A2D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B02FD8-63BC-80DF-A1EC-7CD8835B78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5D945-CF65-252B-1588-448AB22CF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93990-614A-760B-8BC1-4855BE953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1825B-CFD2-8BC9-4B1E-503472C86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E52D1-AFCC-4F4E-FE54-D6A04636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7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73992B-539F-75E0-10ED-C4AB1CD02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087D3-FB42-FF41-AAC9-53DCA5B72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B01E0-88C0-C4D1-910F-457AD70E9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C28ED-EA3F-934D-8042-22631113FE8A}" type="datetimeFigureOut">
              <a:rPr lang="en-US" smtClean="0"/>
              <a:t>12/15/23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BAA4-4FB5-AF76-4F0D-8F1088BE9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CFF3-63EB-B1C4-FFB7-D4242146D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D7C7-74A7-F446-B006-05AA8D3CF4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3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gif"/><Relationship Id="rId7" Type="http://schemas.openxmlformats.org/officeDocument/2006/relationships/image" Target="../media/image35.png"/><Relationship Id="rId2" Type="http://schemas.openxmlformats.org/officeDocument/2006/relationships/hyperlink" Target="https://www.international-climate-initiative.com/en/project/switching-supermarkets-from-halogenated-to-natural-refrigerants-in-south-africa-08-i-053-za-g-kaeltemittel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reen-cooling-initiative.org/news-media/publications/publication-detail/2018/08/01/non-state-action-towards-climate-friendly-and-energy-efficient-cooling" TargetMode="External"/><Relationship Id="rId5" Type="http://schemas.openxmlformats.org/officeDocument/2006/relationships/image" Target="../media/image34.png"/><Relationship Id="rId4" Type="http://schemas.openxmlformats.org/officeDocument/2006/relationships/hyperlink" Target="https://www.green-cooling-initiative.org/news-media/publications/publication-detail/2021/07/08/green-cooling-in-supermarkets" TargetMode="External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ww.ccacoalition.org/en/resources/lower-gwp-alternatives-stationary-air-conditioning-compilation-case-studies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gif"/><Relationship Id="rId5" Type="http://schemas.openxmlformats.org/officeDocument/2006/relationships/image" Target="../media/image39.png"/><Relationship Id="rId4" Type="http://schemas.openxmlformats.org/officeDocument/2006/relationships/hyperlink" Target="https://www.esdm.go.id/en/berita-unit/directorate-general-ebtke/implementasikan-green-chiller-phapros-hemat-biaya-listrik-440-juta-per-tahu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14.gif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reen-cooling-initiative.org/news-media/publications/publication-detail/2022/05/12/environmentally-and-climate-friendly-solar-powered-walk-in-cold-rooms" TargetMode="External"/><Relationship Id="rId5" Type="http://schemas.openxmlformats.org/officeDocument/2006/relationships/image" Target="../media/image42.png"/><Relationship Id="rId4" Type="http://schemas.openxmlformats.org/officeDocument/2006/relationships/hyperlink" Target="https://www.green-cooling-initiative.org/news-media/publications/publication-detail/2021/12/03/construction-of-a-climate-friendly-fish-cold-store-in-kenya" TargetMode="Externa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png"/><Relationship Id="rId5" Type="http://schemas.openxmlformats.org/officeDocument/2006/relationships/hyperlink" Target="https://www.green-cooling-initiative.org/green-cooling/fit-for-green-cooling" TargetMode="External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ww.green-cooling-initiative.org/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mailto:Ellen.michel@giz.de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zone.unep.org/system/files/documents/RTOC-assessment%20-report-202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hyperlink" Target="https://climate.ec.europa.eu/eu-action/fluorinated-greenhouse-gases/climate-friendly-alternatives-hfcs_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29.png"/><Relationship Id="rId7" Type="http://schemas.openxmlformats.org/officeDocument/2006/relationships/image" Target="../media/image2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oster for a green energy company&#10;&#10;Description automatically generated with medium confidence">
            <a:extLst>
              <a:ext uri="{FF2B5EF4-FFF2-40B4-BE49-F238E27FC236}">
                <a16:creationId xmlns:a16="http://schemas.microsoft.com/office/drawing/2014/main" id="{2B529397-9B0D-C0DA-0E64-30170B330C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51" b="137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60D892-95D7-0318-A525-7C289E8E4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0" y="5907149"/>
            <a:ext cx="650533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92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20099A3-9585-9671-211C-C1885CB87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18684"/>
            <a:ext cx="6065837" cy="4377941"/>
          </a:xfrm>
        </p:spPr>
        <p:txBody>
          <a:bodyPr/>
          <a:lstStyle/>
          <a:p>
            <a:pPr marL="0" indent="0"/>
            <a:endParaRPr lang="en-US" sz="2000" dirty="0"/>
          </a:p>
          <a:p>
            <a:pPr marL="523862" lvl="1" indent="-342891">
              <a:buFont typeface="Wingdings" panose="05000000000000000000" pitchFamily="2" charset="2"/>
              <a:buChar char="ü"/>
            </a:pPr>
            <a:r>
              <a:rPr lang="en-US" sz="2000" dirty="0"/>
              <a:t>Two Pick n Pay supermarkets switched to combined CO2 cooling systems in South Africa</a:t>
            </a:r>
          </a:p>
          <a:p>
            <a:pPr marL="523862" lvl="1" indent="-342891">
              <a:buFont typeface="Wingdings" panose="05000000000000000000" pitchFamily="2" charset="2"/>
              <a:buChar char="ü"/>
            </a:pPr>
            <a:r>
              <a:rPr lang="en-US" sz="2000" dirty="0"/>
              <a:t>Reduction of direct emissions of ozone and climate damaging refrigerants of more than 500.000 kg of CO2 equivalent</a:t>
            </a:r>
          </a:p>
          <a:p>
            <a:pPr marL="523862" lvl="1" indent="-342891">
              <a:buFont typeface="Wingdings" panose="05000000000000000000" pitchFamily="2" charset="2"/>
              <a:buChar char="ü"/>
            </a:pPr>
            <a:r>
              <a:rPr lang="en-US" sz="2000" dirty="0"/>
              <a:t>Approximately 350 supermarkets switched up to date to CO2 in South Africa  </a:t>
            </a:r>
          </a:p>
          <a:p>
            <a:pPr marL="523862" lvl="1" indent="-342891">
              <a:buFont typeface="Wingdings" panose="05000000000000000000" pitchFamily="2" charset="2"/>
              <a:buChar char="ü"/>
            </a:pPr>
            <a:r>
              <a:rPr lang="en-US" sz="2000" dirty="0"/>
              <a:t>Centralized hydrocarbon supermarkets systems are also being installed in Thailand (water loop), South Africa and in Kenya (semi plug-in) in near future and offer another excellent technology solution </a:t>
            </a:r>
          </a:p>
          <a:p>
            <a:pPr marL="180970" lvl="1" indent="0">
              <a:buNone/>
            </a:pPr>
            <a:endParaRPr lang="en-US" sz="2000" dirty="0"/>
          </a:p>
          <a:p>
            <a:pPr marL="180970" lvl="1" indent="0">
              <a:buNone/>
            </a:pPr>
            <a:r>
              <a:rPr lang="en-US" sz="2000" dirty="0"/>
              <a:t>Read more: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IKI Website</a:t>
            </a:r>
            <a:endParaRPr lang="en-150" sz="2000" dirty="0"/>
          </a:p>
          <a:p>
            <a:endParaRPr lang="de-DE" sz="2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4A4011-7D76-E09D-E058-060FE304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729773"/>
            <a:ext cx="11521101" cy="395104"/>
          </a:xfrm>
        </p:spPr>
        <p:txBody>
          <a:bodyPr>
            <a:normAutofit/>
          </a:bodyPr>
          <a:lstStyle/>
          <a:p>
            <a:r>
              <a:rPr lang="de-DE" sz="2800" dirty="0" err="1"/>
              <a:t>Example</a:t>
            </a:r>
            <a:r>
              <a:rPr lang="de-DE" sz="2800" dirty="0"/>
              <a:t>: </a:t>
            </a:r>
            <a:r>
              <a:rPr lang="en-150" sz="2800" dirty="0"/>
              <a:t>Switching Supermarkets to </a:t>
            </a:r>
            <a:r>
              <a:rPr lang="de-DE" sz="2800" dirty="0"/>
              <a:t>Natural </a:t>
            </a:r>
            <a:r>
              <a:rPr lang="en-150" sz="2800" dirty="0"/>
              <a:t>R</a:t>
            </a:r>
            <a:r>
              <a:rPr lang="en-US" sz="2800" dirty="0" err="1"/>
              <a:t>efrigerants</a:t>
            </a:r>
            <a:r>
              <a:rPr lang="en-150" sz="2800" dirty="0"/>
              <a:t> </a:t>
            </a:r>
            <a:r>
              <a:rPr lang="de-DE" sz="2800" dirty="0"/>
              <a:t>&amp;</a:t>
            </a:r>
            <a:r>
              <a:rPr lang="en-150" sz="2800" dirty="0"/>
              <a:t> Energy Efficiency</a:t>
            </a:r>
            <a:r>
              <a:rPr lang="de-DE" sz="2800" dirty="0"/>
              <a:t> </a:t>
            </a:r>
            <a:endParaRPr lang="de-DE" dirty="0"/>
          </a:p>
        </p:txBody>
      </p:sp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A464EB3-65B2-3DD3-B5B7-C6A03C8876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pic>
        <p:nvPicPr>
          <p:cNvPr id="155" name="Grafik 154">
            <a:hlinkClick r:id="rId4"/>
            <a:extLst>
              <a:ext uri="{FF2B5EF4-FFF2-40B4-BE49-F238E27FC236}">
                <a16:creationId xmlns:a16="http://schemas.microsoft.com/office/drawing/2014/main" id="{69D18DF7-FA30-12E9-0DDF-6B03554470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5255" y="1255336"/>
            <a:ext cx="2041135" cy="2911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Grafik 156">
            <a:hlinkClick r:id="rId6"/>
            <a:extLst>
              <a:ext uri="{FF2B5EF4-FFF2-40B4-BE49-F238E27FC236}">
                <a16:creationId xmlns:a16="http://schemas.microsoft.com/office/drawing/2014/main" id="{7F36A901-B362-5EB7-BA34-AB3DCDDB06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517" y="1255336"/>
            <a:ext cx="2052089" cy="2911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1" name="Grafik 150">
            <a:hlinkClick r:id="rId4"/>
            <a:extLst>
              <a:ext uri="{FF2B5EF4-FFF2-40B4-BE49-F238E27FC236}">
                <a16:creationId xmlns:a16="http://schemas.microsoft.com/office/drawing/2014/main" id="{5C771B54-3E84-140B-EE69-7281C8B001B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6498" y="4285774"/>
            <a:ext cx="1798649" cy="1798649"/>
          </a:xfrm>
          <a:prstGeom prst="rect">
            <a:avLst/>
          </a:prstGeom>
        </p:spPr>
      </p:pic>
      <p:pic>
        <p:nvPicPr>
          <p:cNvPr id="159" name="Grafik 158">
            <a:hlinkClick r:id="rId6"/>
            <a:extLst>
              <a:ext uri="{FF2B5EF4-FFF2-40B4-BE49-F238E27FC236}">
                <a16:creationId xmlns:a16="http://schemas.microsoft.com/office/drawing/2014/main" id="{F7BD5ACC-5FAC-5385-99E7-A777AD7B29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0500" y="4297258"/>
            <a:ext cx="1787165" cy="178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57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D31D6F-31DC-9B78-E1B1-C0307F281552}"/>
              </a:ext>
            </a:extLst>
          </p:cNvPr>
          <p:cNvSpPr txBox="1"/>
          <p:nvPr/>
        </p:nvSpPr>
        <p:spPr>
          <a:xfrm>
            <a:off x="1" y="6158508"/>
            <a:ext cx="1678193" cy="300210"/>
          </a:xfrm>
          <a:custGeom>
            <a:avLst/>
            <a:gdLst>
              <a:gd name="connsiteX0" fmla="*/ 0 w 1678193"/>
              <a:gd name="connsiteY0" fmla="*/ 0 h 826507"/>
              <a:gd name="connsiteX1" fmla="*/ 1678193 w 1678193"/>
              <a:gd name="connsiteY1" fmla="*/ 0 h 826507"/>
              <a:gd name="connsiteX2" fmla="*/ 1678193 w 1678193"/>
              <a:gd name="connsiteY2" fmla="*/ 826507 h 826507"/>
              <a:gd name="connsiteX3" fmla="*/ 0 w 1678193"/>
              <a:gd name="connsiteY3" fmla="*/ 826507 h 826507"/>
              <a:gd name="connsiteX4" fmla="*/ 0 w 1678193"/>
              <a:gd name="connsiteY4" fmla="*/ 0 h 826507"/>
              <a:gd name="connsiteX0" fmla="*/ 0 w 1678193"/>
              <a:gd name="connsiteY0" fmla="*/ 0 h 826507"/>
              <a:gd name="connsiteX1" fmla="*/ 1678193 w 1678193"/>
              <a:gd name="connsiteY1" fmla="*/ 0 h 826507"/>
              <a:gd name="connsiteX2" fmla="*/ 1678193 w 1678193"/>
              <a:gd name="connsiteY2" fmla="*/ 826507 h 826507"/>
              <a:gd name="connsiteX3" fmla="*/ 21021 w 1678193"/>
              <a:gd name="connsiteY3" fmla="*/ 605790 h 826507"/>
              <a:gd name="connsiteX4" fmla="*/ 0 w 1678193"/>
              <a:gd name="connsiteY4" fmla="*/ 0 h 826507"/>
              <a:gd name="connsiteX0" fmla="*/ 0 w 1678193"/>
              <a:gd name="connsiteY0" fmla="*/ 0 h 689873"/>
              <a:gd name="connsiteX1" fmla="*/ 1678193 w 1678193"/>
              <a:gd name="connsiteY1" fmla="*/ 0 h 689873"/>
              <a:gd name="connsiteX2" fmla="*/ 1678193 w 1678193"/>
              <a:gd name="connsiteY2" fmla="*/ 689873 h 689873"/>
              <a:gd name="connsiteX3" fmla="*/ 21021 w 1678193"/>
              <a:gd name="connsiteY3" fmla="*/ 605790 h 689873"/>
              <a:gd name="connsiteX4" fmla="*/ 0 w 1678193"/>
              <a:gd name="connsiteY4" fmla="*/ 0 h 689873"/>
              <a:gd name="connsiteX0" fmla="*/ 0 w 1678193"/>
              <a:gd name="connsiteY0" fmla="*/ 0 h 710894"/>
              <a:gd name="connsiteX1" fmla="*/ 1678193 w 1678193"/>
              <a:gd name="connsiteY1" fmla="*/ 0 h 710894"/>
              <a:gd name="connsiteX2" fmla="*/ 1678193 w 1678193"/>
              <a:gd name="connsiteY2" fmla="*/ 689873 h 710894"/>
              <a:gd name="connsiteX3" fmla="*/ 21021 w 1678193"/>
              <a:gd name="connsiteY3" fmla="*/ 710894 h 710894"/>
              <a:gd name="connsiteX4" fmla="*/ 0 w 1678193"/>
              <a:gd name="connsiteY4" fmla="*/ 0 h 71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193" h="710894">
                <a:moveTo>
                  <a:pt x="0" y="0"/>
                </a:moveTo>
                <a:lnTo>
                  <a:pt x="1678193" y="0"/>
                </a:lnTo>
                <a:lnTo>
                  <a:pt x="1678193" y="689873"/>
                </a:lnTo>
                <a:lnTo>
                  <a:pt x="21021" y="71089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sz="1351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1412335-276B-4FFD-ADBF-E286CBCB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49" y="399282"/>
            <a:ext cx="11856551" cy="833174"/>
          </a:xfrm>
        </p:spPr>
        <p:txBody>
          <a:bodyPr>
            <a:noAutofit/>
          </a:bodyPr>
          <a:lstStyle/>
          <a:p>
            <a:r>
              <a:rPr lang="de-DE" sz="3600" dirty="0" err="1"/>
              <a:t>Example</a:t>
            </a:r>
            <a:r>
              <a:rPr lang="de-DE" sz="3600" dirty="0"/>
              <a:t>: </a:t>
            </a:r>
            <a:r>
              <a:rPr lang="en-US" sz="3600" dirty="0"/>
              <a:t>Installation of R-290 Chillers for Industry and Businesses in Indonesia</a:t>
            </a:r>
            <a:endParaRPr lang="de-DE" sz="360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FB31C35-EF4D-4342-A6F8-739A0AB7138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-61554"/>
            <a:ext cx="0" cy="123111"/>
          </a:xfrm>
        </p:spPr>
        <p:txBody>
          <a:bodyPr/>
          <a:lstStyle/>
          <a:p>
            <a:pPr defTabSz="914332"/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779145AF-6D2F-4970-877A-DCC4ACB736A3}"/>
              </a:ext>
            </a:extLst>
          </p:cNvPr>
          <p:cNvGraphicFramePr>
            <a:graphicFrameLocks noGrp="1"/>
          </p:cNvGraphicFramePr>
          <p:nvPr/>
        </p:nvGraphicFramePr>
        <p:xfrm>
          <a:off x="594861" y="1374936"/>
          <a:ext cx="7458858" cy="48284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39867">
                  <a:extLst>
                    <a:ext uri="{9D8B030D-6E8A-4147-A177-3AD203B41FA5}">
                      <a16:colId xmlns:a16="http://schemas.microsoft.com/office/drawing/2014/main" val="3268914745"/>
                    </a:ext>
                  </a:extLst>
                </a:gridCol>
                <a:gridCol w="1570531">
                  <a:extLst>
                    <a:ext uri="{9D8B030D-6E8A-4147-A177-3AD203B41FA5}">
                      <a16:colId xmlns:a16="http://schemas.microsoft.com/office/drawing/2014/main" val="1346900745"/>
                    </a:ext>
                  </a:extLst>
                </a:gridCol>
                <a:gridCol w="1463853">
                  <a:extLst>
                    <a:ext uri="{9D8B030D-6E8A-4147-A177-3AD203B41FA5}">
                      <a16:colId xmlns:a16="http://schemas.microsoft.com/office/drawing/2014/main" val="1526930734"/>
                    </a:ext>
                  </a:extLst>
                </a:gridCol>
                <a:gridCol w="1284607">
                  <a:extLst>
                    <a:ext uri="{9D8B030D-6E8A-4147-A177-3AD203B41FA5}">
                      <a16:colId xmlns:a16="http://schemas.microsoft.com/office/drawing/2014/main" val="3074449167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HFC Chiller</a:t>
                      </a:r>
                    </a:p>
                    <a:p>
                      <a:r>
                        <a:rPr lang="de-DE" sz="1500"/>
                        <a:t>(R-22)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Green </a:t>
                      </a:r>
                      <a:r>
                        <a:rPr lang="de-DE" sz="1500" err="1"/>
                        <a:t>Chiller</a:t>
                      </a:r>
                      <a:r>
                        <a:rPr lang="de-DE" sz="1500"/>
                        <a:t> (R-290)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Difference (%)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2986674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Unit Price (USD)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37.822 USD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55.886 USD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32% 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22763231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Energy Efficiency Ratio (EER)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2,7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3,6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+ 25%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9789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Energy Consumption (kWh/year)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783,442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572,238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- 37%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259332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Annual Energy Cost (USD)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61,584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44,982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- 37% 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6343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Lifecycle Cost, LCC (USD)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434,686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348,372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- 25%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17067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Direct Emissions (tCO2eq)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451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0,34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13671282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/>
                        <a:t>Indirect Emissions (tCO2eq)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12,367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9,033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31790719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 dirty="0"/>
                        <a:t>Total </a:t>
                      </a:r>
                      <a:r>
                        <a:rPr lang="de-DE" sz="1500" dirty="0" err="1"/>
                        <a:t>Emissions</a:t>
                      </a:r>
                      <a:r>
                        <a:rPr lang="de-DE" sz="1500" dirty="0"/>
                        <a:t> (tCO2eq)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12,819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9,034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- 42% </a:t>
                      </a:r>
                    </a:p>
                  </a:txBody>
                  <a:tcPr marL="121920" marR="121920" marT="60960" marB="60960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26626"/>
                  </a:ext>
                </a:extLst>
              </a:tr>
              <a:tr h="372072">
                <a:tc>
                  <a:txBody>
                    <a:bodyPr/>
                    <a:lstStyle/>
                    <a:p>
                      <a:r>
                        <a:rPr lang="de-DE" sz="1500"/>
                        <a:t>Global </a:t>
                      </a:r>
                      <a:r>
                        <a:rPr lang="de-DE" sz="1500" err="1"/>
                        <a:t>Warming</a:t>
                      </a:r>
                      <a:r>
                        <a:rPr lang="de-DE" sz="1500"/>
                        <a:t> Potential (GWP)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1810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08305651"/>
                  </a:ext>
                </a:extLst>
              </a:tr>
              <a:tr h="372072">
                <a:tc>
                  <a:txBody>
                    <a:bodyPr/>
                    <a:lstStyle/>
                    <a:p>
                      <a:r>
                        <a:rPr lang="de-DE" sz="1500"/>
                        <a:t>Ozone Depletion Potential (ODP)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0.055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34269666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Internal Rate of Return (IRR)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21 %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916577828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r>
                        <a:rPr lang="de-DE" sz="1500"/>
                        <a:t>Payback Period (years)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de-DE" sz="1500"/>
                        <a:t>1,04 %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de-DE" sz="1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27727741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F83FC426-33A7-4A41-B518-B9B1CF5C17A5}"/>
              </a:ext>
            </a:extLst>
          </p:cNvPr>
          <p:cNvSpPr txBox="1"/>
          <p:nvPr/>
        </p:nvSpPr>
        <p:spPr>
          <a:xfrm>
            <a:off x="6999013" y="6150842"/>
            <a:ext cx="2109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de-DE" sz="800">
                <a:solidFill>
                  <a:prstClr val="black"/>
                </a:solidFill>
              </a:rPr>
              <a:t>Source: </a:t>
            </a:r>
            <a:r>
              <a:rPr lang="de-DE" sz="80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CCAC, 2019</a:t>
            </a:r>
            <a:endParaRPr lang="de-DE" sz="800">
              <a:solidFill>
                <a:prstClr val="black"/>
              </a:solidFill>
            </a:endParaRPr>
          </a:p>
        </p:txBody>
      </p:sp>
      <p:pic>
        <p:nvPicPr>
          <p:cNvPr id="13" name="Grafik 12" descr="Ein Bild, das Text, Person enthält.&#10;&#10;Automatisch generierte Beschreibung">
            <a:extLst>
              <a:ext uri="{FF2B5EF4-FFF2-40B4-BE49-F238E27FC236}">
                <a16:creationId xmlns:a16="http://schemas.microsoft.com/office/drawing/2014/main" id="{96BB175A-B8E9-4133-ACEF-5BAA3FB1DBF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0804" y="1383679"/>
            <a:ext cx="3538529" cy="187170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2BCF3B39-B61A-4CFA-A1A5-0F6A93839B46}"/>
              </a:ext>
            </a:extLst>
          </p:cNvPr>
          <p:cNvSpPr txBox="1"/>
          <p:nvPr/>
        </p:nvSpPr>
        <p:spPr>
          <a:xfrm>
            <a:off x="10641914" y="3330995"/>
            <a:ext cx="14289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de-DE" sz="800" err="1">
                <a:solidFill>
                  <a:prstClr val="black"/>
                </a:solidFill>
              </a:rPr>
              <a:t>Photo</a:t>
            </a:r>
            <a:r>
              <a:rPr lang="de-DE" sz="800">
                <a:solidFill>
                  <a:prstClr val="black"/>
                </a:solidFill>
              </a:rPr>
              <a:t>: </a:t>
            </a:r>
            <a:r>
              <a:rPr lang="de-DE" sz="80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MEMR 2022 </a:t>
            </a:r>
            <a:endParaRPr lang="de-DE" sz="800">
              <a:solidFill>
                <a:prstClr val="black"/>
              </a:solidFill>
            </a:endParaRPr>
          </a:p>
        </p:txBody>
      </p:sp>
      <p:pic>
        <p:nvPicPr>
          <p:cNvPr id="16" name="Grafik 15" descr="Ein Bild, das draußen, Himmel, Baum, Personen enthält.&#10;&#10;Automatisch generierte Beschreibung">
            <a:extLst>
              <a:ext uri="{FF2B5EF4-FFF2-40B4-BE49-F238E27FC236}">
                <a16:creationId xmlns:a16="http://schemas.microsoft.com/office/drawing/2014/main" id="{B4A14EE7-3B84-4B6E-9035-A0BE939F3A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5907" y="3697662"/>
            <a:ext cx="3543424" cy="249668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9859E1A-23C8-442C-B82A-9DEC7D96E75A}"/>
              </a:ext>
            </a:extLst>
          </p:cNvPr>
          <p:cNvSpPr txBox="1"/>
          <p:nvPr/>
        </p:nvSpPr>
        <p:spPr>
          <a:xfrm>
            <a:off x="10647322" y="6136323"/>
            <a:ext cx="1091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2"/>
            <a:r>
              <a:rPr lang="de-DE" sz="800" err="1">
                <a:solidFill>
                  <a:prstClr val="black"/>
                </a:solidFill>
              </a:rPr>
              <a:t>Photo</a:t>
            </a:r>
            <a:r>
              <a:rPr lang="de-DE" sz="800">
                <a:solidFill>
                  <a:prstClr val="black"/>
                </a:solidFill>
              </a:rPr>
              <a:t>: GIZ 2018</a:t>
            </a:r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433B427-21C4-1DAD-708A-C0FCB157716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8506"/>
            <a:ext cx="1678193" cy="6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B89C59C7-1642-6B08-BB83-38D65E135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36" y="1542001"/>
            <a:ext cx="5552357" cy="4789487"/>
          </a:xfrm>
        </p:spPr>
        <p:txBody>
          <a:bodyPr/>
          <a:lstStyle/>
          <a:p>
            <a:r>
              <a:rPr lang="en-US" sz="2000" dirty="0"/>
              <a:t>24/7 off-grid storage and preservation of perishable foods</a:t>
            </a:r>
          </a:p>
          <a:p>
            <a:r>
              <a:rPr lang="en-US" sz="2000" dirty="0"/>
              <a:t>“plug and play” modular</a:t>
            </a:r>
          </a:p>
          <a:p>
            <a:r>
              <a:rPr lang="en-US" sz="2000" dirty="0"/>
              <a:t>Using natural refrigerant R290 (monobloc)</a:t>
            </a:r>
          </a:p>
          <a:p>
            <a:r>
              <a:rPr lang="en-US" sz="2000" dirty="0"/>
              <a:t>120mm insulating cold room panels retain the cold</a:t>
            </a:r>
          </a:p>
          <a:p>
            <a:r>
              <a:rPr lang="en-US" sz="2000" dirty="0"/>
              <a:t>Batteries + inverter (newer generation with ice storage)</a:t>
            </a:r>
          </a:p>
          <a:p>
            <a:r>
              <a:rPr lang="en-US" sz="2000" dirty="0"/>
              <a:t>Pay-as-you-store subscription model</a:t>
            </a:r>
          </a:p>
          <a:p>
            <a:r>
              <a:rPr lang="en-US" sz="2000" dirty="0"/>
              <a:t>Around 100 units installed in Nigeria</a:t>
            </a:r>
          </a:p>
          <a:p>
            <a:r>
              <a:rPr lang="en-US" sz="2000" dirty="0"/>
              <a:t>Newer installations also come with ice storage instead of batteries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65E734F-F627-9C57-3D87-D2CC9377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633574"/>
            <a:ext cx="11521101" cy="3951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 err="1">
                <a:cs typeface="Calibri" panose="020F0502020204030204" pitchFamily="34" charset="0"/>
              </a:rPr>
              <a:t>Example</a:t>
            </a:r>
            <a:r>
              <a:rPr lang="de-DE" dirty="0">
                <a:cs typeface="Calibri" panose="020F0502020204030204" pitchFamily="34" charset="0"/>
              </a:rPr>
              <a:t>: Solar </a:t>
            </a:r>
            <a:r>
              <a:rPr lang="en-150" dirty="0">
                <a:cs typeface="Calibri" panose="020F0502020204030204" pitchFamily="34" charset="0"/>
              </a:rPr>
              <a:t>P</a:t>
            </a:r>
            <a:r>
              <a:rPr lang="de-DE" dirty="0" err="1">
                <a:cs typeface="Calibri" panose="020F0502020204030204" pitchFamily="34" charset="0"/>
              </a:rPr>
              <a:t>owered</a:t>
            </a:r>
            <a:r>
              <a:rPr lang="de-DE" dirty="0">
                <a:cs typeface="Calibri" panose="020F0502020204030204" pitchFamily="34" charset="0"/>
              </a:rPr>
              <a:t> </a:t>
            </a:r>
            <a:r>
              <a:rPr lang="en-150" dirty="0">
                <a:cs typeface="Calibri" panose="020F0502020204030204" pitchFamily="34" charset="0"/>
              </a:rPr>
              <a:t>W</a:t>
            </a:r>
            <a:r>
              <a:rPr lang="de-DE" dirty="0" err="1">
                <a:cs typeface="Calibri" panose="020F0502020204030204" pitchFamily="34" charset="0"/>
              </a:rPr>
              <a:t>alk</a:t>
            </a:r>
            <a:r>
              <a:rPr lang="de-DE" dirty="0">
                <a:cs typeface="Calibri" panose="020F0502020204030204" pitchFamily="34" charset="0"/>
              </a:rPr>
              <a:t>-in </a:t>
            </a:r>
            <a:r>
              <a:rPr lang="en-150" dirty="0">
                <a:cs typeface="Calibri" panose="020F0502020204030204" pitchFamily="34" charset="0"/>
              </a:rPr>
              <a:t>C</a:t>
            </a:r>
            <a:r>
              <a:rPr lang="de-DE" dirty="0" err="1">
                <a:cs typeface="Calibri" panose="020F0502020204030204" pitchFamily="34" charset="0"/>
              </a:rPr>
              <a:t>old</a:t>
            </a:r>
            <a:r>
              <a:rPr lang="de-DE" dirty="0">
                <a:cs typeface="Calibri" panose="020F0502020204030204" pitchFamily="34" charset="0"/>
              </a:rPr>
              <a:t> </a:t>
            </a:r>
            <a:r>
              <a:rPr lang="en-150" dirty="0">
                <a:cs typeface="Calibri" panose="020F0502020204030204" pitchFamily="34" charset="0"/>
              </a:rPr>
              <a:t>R</a:t>
            </a:r>
            <a:r>
              <a:rPr lang="de-DE" dirty="0" err="1">
                <a:cs typeface="Calibri" panose="020F0502020204030204" pitchFamily="34" charset="0"/>
              </a:rPr>
              <a:t>oom</a:t>
            </a:r>
            <a:r>
              <a:rPr lang="de-DE" dirty="0">
                <a:cs typeface="Calibri" panose="020F0502020204030204" pitchFamily="34" charset="0"/>
              </a:rPr>
              <a:t>: Cold Hubs – Nigeria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9D93B8-116A-44AB-B1CE-F425FB4EAD63}"/>
              </a:ext>
            </a:extLst>
          </p:cNvPr>
          <p:cNvSpPr/>
          <p:nvPr/>
        </p:nvSpPr>
        <p:spPr>
          <a:xfrm>
            <a:off x="7304009" y="3554082"/>
            <a:ext cx="389107" cy="253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 sz="2400" err="1"/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35038E4-B820-6059-7D7F-789766868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9941ACA-7D8A-DF3D-6E37-C7AA9E35A4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710" y="2040764"/>
            <a:ext cx="5440841" cy="33106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2F1C3B0-15B4-D42D-058D-A3EE48817080}"/>
              </a:ext>
            </a:extLst>
          </p:cNvPr>
          <p:cNvSpPr txBox="1"/>
          <p:nvPr/>
        </p:nvSpPr>
        <p:spPr>
          <a:xfrm>
            <a:off x="10513807" y="5504913"/>
            <a:ext cx="13422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© </a:t>
            </a:r>
            <a:r>
              <a:rPr lang="en-US" sz="1600" dirty="0" err="1">
                <a:solidFill>
                  <a:schemeClr val="bg2">
                    <a:lumMod val="25000"/>
                  </a:schemeClr>
                </a:solidFill>
              </a:rPr>
              <a:t>coldhubs</a:t>
            </a:r>
            <a:endParaRPr lang="de-DE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3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4AA947-15BE-54CB-6640-3400B2DE3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50" y="833355"/>
            <a:ext cx="11521101" cy="39510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Examples: Solar Powered Solutions with R290</a:t>
            </a:r>
            <a:b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br>
              <a:rPr lang="en-US" dirty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rPr>
            </a:br>
            <a:r>
              <a:rPr lang="en-US" sz="2000" dirty="0" err="1">
                <a:ea typeface="Roboto Black" panose="02000000000000000000" pitchFamily="2" charset="0"/>
                <a:cs typeface="Roboto Black" panose="02000000000000000000" pitchFamily="2" charset="0"/>
              </a:rPr>
              <a:t>R290</a:t>
            </a:r>
            <a:r>
              <a:rPr lang="en-US" sz="2000" dirty="0">
                <a:ea typeface="Roboto Black" panose="02000000000000000000" pitchFamily="2" charset="0"/>
                <a:cs typeface="Roboto Black" panose="02000000000000000000" pitchFamily="2" charset="0"/>
              </a:rPr>
              <a:t> ice production in Indonesia                                            R290 walk-in fish cold room Kenya </a:t>
            </a:r>
            <a:endParaRPr lang="en-AU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70D9C94-FCF8-8B11-2C4B-688CE9DD83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655" y="2324998"/>
            <a:ext cx="5962780" cy="2608953"/>
          </a:xfrm>
          <a:prstGeom prst="rect">
            <a:avLst/>
          </a:prstGeom>
        </p:spPr>
      </p:pic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6053CC7E-F76C-A461-9283-3B66D76F8F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pic>
        <p:nvPicPr>
          <p:cNvPr id="9" name="Grafik 8">
            <a:hlinkClick r:id="rId4"/>
            <a:extLst>
              <a:ext uri="{FF2B5EF4-FFF2-40B4-BE49-F238E27FC236}">
                <a16:creationId xmlns:a16="http://schemas.microsoft.com/office/drawing/2014/main" id="{CD5E35B6-E005-0181-61FE-699B582AC3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502" y="1779347"/>
            <a:ext cx="1752703" cy="2486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hlinkClick r:id="rId6"/>
            <a:extLst>
              <a:ext uri="{FF2B5EF4-FFF2-40B4-BE49-F238E27FC236}">
                <a16:creationId xmlns:a16="http://schemas.microsoft.com/office/drawing/2014/main" id="{D01E9A52-DCD0-2614-6489-EAD4D2723A4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2211" y="1779347"/>
            <a:ext cx="1779392" cy="24867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3B5475D-818F-FCD6-1CC5-C86EC11681D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211" y="4366528"/>
            <a:ext cx="1697283" cy="169728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D3CD8D9-D2EF-88B9-9ACE-A762E38C05F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3265" y="4366528"/>
            <a:ext cx="1697283" cy="16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32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F32B5A-A858-A384-3F71-9ED24AF9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6" y="601697"/>
            <a:ext cx="11786630" cy="443494"/>
          </a:xfrm>
        </p:spPr>
        <p:txBody>
          <a:bodyPr>
            <a:normAutofit fontScale="90000"/>
          </a:bodyPr>
          <a:lstStyle/>
          <a:p>
            <a:r>
              <a:rPr lang="en-AU" dirty="0"/>
              <a:t>Examples: Transport Refrigeration using Natural Refrigerants</a:t>
            </a:r>
          </a:p>
        </p:txBody>
      </p:sp>
      <p:sp>
        <p:nvSpPr>
          <p:cNvPr id="8" name="Textfeld 13">
            <a:extLst>
              <a:ext uri="{FF2B5EF4-FFF2-40B4-BE49-F238E27FC236}">
                <a16:creationId xmlns:a16="http://schemas.microsoft.com/office/drawing/2014/main" id="{4F983E98-051D-C40A-35B0-2BA2471219F2}"/>
              </a:ext>
            </a:extLst>
          </p:cNvPr>
          <p:cNvSpPr txBox="1"/>
          <p:nvPr/>
        </p:nvSpPr>
        <p:spPr>
          <a:xfrm>
            <a:off x="405370" y="1503216"/>
            <a:ext cx="5467351" cy="47089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Demonstration and market induction in South Africa (IKI/BMU/GIZ Transport refrigeration)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Demonstration in Burkina Faso </a:t>
            </a:r>
          </a:p>
          <a:p>
            <a:pPr algn="l" rtl="0" fontAlgn="base"/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(EU/BMZ/GIZ ROCA)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Demonstration in the Philippines (UNIDO/ATMOsphere)</a:t>
            </a:r>
          </a:p>
          <a:p>
            <a:pPr algn="l" rtl="0" fontAlgn="base"/>
            <a:endParaRPr lang="en-GB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Natural refrigerant R290 or R600a (or CO2)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Outstanding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efficiency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Zero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planned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maintenance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Reduces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carbon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footprint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fleet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Use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natural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blowing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ultra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low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GWP) 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agents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</a:t>
            </a:r>
            <a:r>
              <a:rPr lang="en-ZA" sz="2000" dirty="0" err="1"/>
              <a:t>oam</a:t>
            </a:r>
            <a:r>
              <a:rPr lang="en-ZA" sz="2000" dirty="0"/>
              <a:t> / insulation materials and improved body design</a:t>
            </a:r>
          </a:p>
        </p:txBody>
      </p:sp>
      <p:sp>
        <p:nvSpPr>
          <p:cNvPr id="9" name="Textfeld 22">
            <a:extLst>
              <a:ext uri="{FF2B5EF4-FFF2-40B4-BE49-F238E27FC236}">
                <a16:creationId xmlns:a16="http://schemas.microsoft.com/office/drawing/2014/main" id="{E76D3CBA-766E-A60F-157A-472E220F7788}"/>
              </a:ext>
            </a:extLst>
          </p:cNvPr>
          <p:cNvSpPr txBox="1"/>
          <p:nvPr/>
        </p:nvSpPr>
        <p:spPr>
          <a:xfrm>
            <a:off x="5749376" y="3492651"/>
            <a:ext cx="3215624" cy="256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6" hangingPunct="0"/>
            <a:r>
              <a:rPr lang="en-AU" sz="1200" dirty="0"/>
              <a:t>Picture: </a:t>
            </a:r>
            <a:r>
              <a:rPr lang="en-AU" sz="1200" dirty="0">
                <a:latin typeface="Helvetica Neue"/>
                <a:sym typeface="Helvetica Neue"/>
              </a:rPr>
              <a:t>Hydrocarbons21.com</a:t>
            </a:r>
            <a:endParaRPr lang="en-AU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CDF4E114-985A-3055-814A-335B709515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pic>
        <p:nvPicPr>
          <p:cNvPr id="1026" name="Picture 2" descr="The R290-based refrigeration unit from pbx was installed by Cold Front on a refrigerated truck. (Source: CCI-Hub)">
            <a:extLst>
              <a:ext uri="{FF2B5EF4-FFF2-40B4-BE49-F238E27FC236}">
                <a16:creationId xmlns:a16="http://schemas.microsoft.com/office/drawing/2014/main" id="{ABF0BD0C-7656-4072-9064-1883C12B1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654" y="1503215"/>
            <a:ext cx="3959911" cy="237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za.giz.de\gizdfs\Redirected\zaSchuster\My Documents\K TRP\F Fachthemen\3 R290 Transfrig\general issues\field trial\pics hand over to Cool Runners\public\small\IMGP1476.JPG">
            <a:extLst>
              <a:ext uri="{FF2B5EF4-FFF2-40B4-BE49-F238E27FC236}">
                <a16:creationId xmlns:a16="http://schemas.microsoft.com/office/drawing/2014/main" id="{28DBD69B-88DD-D413-76F0-A9B9C7C97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4075" y="3101321"/>
            <a:ext cx="2338255" cy="311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ED7C4B-37E1-ABD3-80AA-285C161AF9AA}"/>
              </a:ext>
            </a:extLst>
          </p:cNvPr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8655" y="4109654"/>
            <a:ext cx="2848467" cy="2094840"/>
          </a:xfrm>
          <a:prstGeom prst="rect">
            <a:avLst/>
          </a:prstGeom>
        </p:spPr>
      </p:pic>
      <p:sp>
        <p:nvSpPr>
          <p:cNvPr id="11" name="Textfeld 22">
            <a:extLst>
              <a:ext uri="{FF2B5EF4-FFF2-40B4-BE49-F238E27FC236}">
                <a16:creationId xmlns:a16="http://schemas.microsoft.com/office/drawing/2014/main" id="{FD891F8C-E948-C210-42CD-D3D035BF06CD}"/>
              </a:ext>
            </a:extLst>
          </p:cNvPr>
          <p:cNvSpPr txBox="1"/>
          <p:nvPr/>
        </p:nvSpPr>
        <p:spPr>
          <a:xfrm>
            <a:off x="5749376" y="6161858"/>
            <a:ext cx="3215624" cy="2568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6" hangingPunct="0"/>
            <a:r>
              <a:rPr lang="en-AU" sz="1200" dirty="0"/>
              <a:t>Pictures: GIZ </a:t>
            </a:r>
            <a:r>
              <a:rPr lang="en-AU" sz="1200" dirty="0" err="1"/>
              <a:t>Proklkma</a:t>
            </a:r>
            <a:r>
              <a:rPr lang="en-AU" sz="1200" dirty="0"/>
              <a:t> </a:t>
            </a:r>
            <a:endParaRPr lang="en-AU" sz="12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1556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E7B4824-33D8-48E8-A8A1-A71E36006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450" y="550327"/>
            <a:ext cx="11521101" cy="749345"/>
          </a:xfrm>
        </p:spPr>
        <p:txBody>
          <a:bodyPr>
            <a:noAutofit/>
          </a:bodyPr>
          <a:lstStyle/>
          <a:p>
            <a:r>
              <a:rPr lang="en-GB" sz="3600" dirty="0"/>
              <a:t>QCR System is essential – </a:t>
            </a:r>
            <a:r>
              <a:rPr lang="en-GB" sz="3600" dirty="0">
                <a:solidFill>
                  <a:srgbClr val="1BA1A3"/>
                </a:solidFill>
                <a:latin typeface="Arial"/>
                <a:ea typeface="+mn-ea"/>
                <a:cs typeface="+mn-cs"/>
              </a:rPr>
              <a:t>only certified technicians are permitted to work on flammable refrigerants!</a:t>
            </a:r>
          </a:p>
        </p:txBody>
      </p:sp>
      <p:pic>
        <p:nvPicPr>
          <p:cNvPr id="2" name="Bildplatzhalter 16">
            <a:extLst>
              <a:ext uri="{FF2B5EF4-FFF2-40B4-BE49-F238E27FC236}">
                <a16:creationId xmlns:a16="http://schemas.microsoft.com/office/drawing/2014/main" id="{19594156-5D56-D222-04C0-737A1074D1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4964" y="1684094"/>
            <a:ext cx="1556899" cy="1407887"/>
          </a:xfrm>
          <a:prstGeom prst="rect">
            <a:avLst/>
          </a:prstGeom>
          <a:ln>
            <a:noFill/>
          </a:ln>
        </p:spPr>
      </p:pic>
      <p:pic>
        <p:nvPicPr>
          <p:cNvPr id="3" name="Bildplatzhalter 21">
            <a:extLst>
              <a:ext uri="{FF2B5EF4-FFF2-40B4-BE49-F238E27FC236}">
                <a16:creationId xmlns:a16="http://schemas.microsoft.com/office/drawing/2014/main" id="{EC0F7367-F38D-E9AA-0EE6-83BED33C54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585" y="3239247"/>
            <a:ext cx="1565279" cy="1588196"/>
          </a:xfrm>
          <a:prstGeom prst="rect">
            <a:avLst/>
          </a:prstGeom>
          <a:ln>
            <a:noFill/>
          </a:ln>
        </p:spPr>
      </p:pic>
      <p:pic>
        <p:nvPicPr>
          <p:cNvPr id="4" name="Bildplatzhalter 19">
            <a:extLst>
              <a:ext uri="{FF2B5EF4-FFF2-40B4-BE49-F238E27FC236}">
                <a16:creationId xmlns:a16="http://schemas.microsoft.com/office/drawing/2014/main" id="{6A53E398-9D8C-EB2D-C35F-3C36BDBDD9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34963" y="4974710"/>
            <a:ext cx="1556900" cy="1407887"/>
          </a:xfrm>
          <a:prstGeom prst="rect">
            <a:avLst/>
          </a:prstGeom>
          <a:ln>
            <a:noFill/>
          </a:ln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06D1A945-A15A-9E38-DE4A-41F7B5BA5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469" y="1684092"/>
            <a:ext cx="6808252" cy="478948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de-DE" sz="1700" b="1" dirty="0"/>
              <a:t>(1) </a:t>
            </a:r>
            <a:r>
              <a:rPr lang="de-DE" sz="1700" b="1" dirty="0" err="1"/>
              <a:t>Qualification</a:t>
            </a:r>
            <a:endParaRPr lang="de-DE" sz="1700" b="1" dirty="0"/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provide</a:t>
            </a:r>
            <a:r>
              <a:rPr lang="de-DE" sz="1700" dirty="0"/>
              <a:t> 14 </a:t>
            </a:r>
            <a:r>
              <a:rPr lang="de-DE" sz="1700" dirty="0" err="1"/>
              <a:t>modules</a:t>
            </a:r>
            <a:r>
              <a:rPr lang="de-DE" sz="1700" dirty="0"/>
              <a:t> - </a:t>
            </a:r>
            <a:r>
              <a:rPr lang="de-DE" sz="1700" dirty="0" err="1"/>
              <a:t>freely</a:t>
            </a:r>
            <a:r>
              <a:rPr lang="de-DE" sz="1700" dirty="0"/>
              <a:t> </a:t>
            </a:r>
            <a:r>
              <a:rPr lang="de-DE" sz="1700" dirty="0" err="1"/>
              <a:t>accessible</a:t>
            </a:r>
            <a:r>
              <a:rPr lang="de-DE" sz="1700" dirty="0"/>
              <a:t> and </a:t>
            </a:r>
            <a:r>
              <a:rPr lang="de-DE" sz="1700" dirty="0" err="1"/>
              <a:t>free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charge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partner</a:t>
            </a:r>
            <a:r>
              <a:rPr lang="de-DE" sz="1700" dirty="0"/>
              <a:t> countries</a:t>
            </a:r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</a:pPr>
            <a:r>
              <a:rPr lang="de-DE" sz="1700" dirty="0" err="1"/>
              <a:t>We</a:t>
            </a:r>
            <a:r>
              <a:rPr lang="de-DE" sz="1700" dirty="0"/>
              <a:t> check </a:t>
            </a:r>
            <a:r>
              <a:rPr lang="de-DE" sz="1700" dirty="0" err="1"/>
              <a:t>refrigeration</a:t>
            </a:r>
            <a:r>
              <a:rPr lang="de-DE" sz="1700" dirty="0"/>
              <a:t> </a:t>
            </a:r>
            <a:r>
              <a:rPr lang="de-DE" sz="1700" dirty="0" err="1"/>
              <a:t>curricula</a:t>
            </a:r>
            <a:r>
              <a:rPr lang="de-DE" sz="1700" dirty="0"/>
              <a:t> </a:t>
            </a:r>
            <a:r>
              <a:rPr lang="de-DE" sz="1700" dirty="0" err="1"/>
              <a:t>according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international </a:t>
            </a:r>
            <a:r>
              <a:rPr lang="de-DE" sz="1700" dirty="0" err="1"/>
              <a:t>standards</a:t>
            </a:r>
            <a:endParaRPr lang="de-DE" sz="1700" dirty="0"/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</a:pPr>
            <a:r>
              <a:rPr lang="de-DE" sz="1700" dirty="0" err="1"/>
              <a:t>We</a:t>
            </a:r>
            <a:r>
              <a:rPr lang="de-DE" sz="1700" dirty="0"/>
              <a:t> support </a:t>
            </a:r>
            <a:r>
              <a:rPr lang="de-DE" sz="1700" dirty="0" err="1"/>
              <a:t>training</a:t>
            </a:r>
            <a:r>
              <a:rPr lang="de-DE" sz="1700" dirty="0"/>
              <a:t> </a:t>
            </a:r>
            <a:r>
              <a:rPr lang="de-DE" sz="1700" dirty="0" err="1"/>
              <a:t>institutes</a:t>
            </a:r>
            <a:r>
              <a:rPr lang="de-DE" sz="1700" dirty="0"/>
              <a:t> in </a:t>
            </a:r>
            <a:r>
              <a:rPr lang="de-DE" sz="1700" dirty="0" err="1"/>
              <a:t>revising</a:t>
            </a:r>
            <a:r>
              <a:rPr lang="de-DE" sz="1700" dirty="0"/>
              <a:t> </a:t>
            </a:r>
            <a:r>
              <a:rPr lang="de-DE" sz="1700" dirty="0" err="1"/>
              <a:t>their</a:t>
            </a:r>
            <a:r>
              <a:rPr lang="de-DE" sz="1700" dirty="0"/>
              <a:t> </a:t>
            </a:r>
            <a:r>
              <a:rPr lang="de-DE" sz="1700" dirty="0" err="1"/>
              <a:t>curricula</a:t>
            </a:r>
            <a:r>
              <a:rPr lang="de-DE" sz="1700" dirty="0"/>
              <a:t> and, </a:t>
            </a:r>
            <a:r>
              <a:rPr lang="de-DE" sz="1700" dirty="0" err="1"/>
              <a:t>if</a:t>
            </a:r>
            <a:r>
              <a:rPr lang="de-DE" sz="1700" dirty="0"/>
              <a:t> </a:t>
            </a:r>
            <a:r>
              <a:rPr lang="de-DE" sz="1700" dirty="0" err="1"/>
              <a:t>necessary</a:t>
            </a:r>
            <a:r>
              <a:rPr lang="de-DE" sz="1700" dirty="0"/>
              <a:t>, </a:t>
            </a:r>
            <a:r>
              <a:rPr lang="de-DE" sz="1700" dirty="0" err="1"/>
              <a:t>integrating</a:t>
            </a:r>
            <a:r>
              <a:rPr lang="de-DE" sz="1700" dirty="0"/>
              <a:t> </a:t>
            </a:r>
            <a:r>
              <a:rPr lang="de-DE" sz="1700" dirty="0" err="1"/>
              <a:t>modules</a:t>
            </a:r>
            <a:r>
              <a:rPr lang="de-DE" sz="1700" dirty="0"/>
              <a:t> </a:t>
            </a:r>
            <a:r>
              <a:rPr lang="de-DE" sz="1700" dirty="0" err="1"/>
              <a:t>into</a:t>
            </a:r>
            <a:r>
              <a:rPr lang="de-DE" sz="1700" dirty="0"/>
              <a:t> </a:t>
            </a:r>
            <a:r>
              <a:rPr lang="de-DE" sz="1700" dirty="0" err="1"/>
              <a:t>their</a:t>
            </a:r>
            <a:r>
              <a:rPr lang="de-DE" sz="1700" dirty="0"/>
              <a:t> </a:t>
            </a:r>
            <a:r>
              <a:rPr lang="de-DE" sz="1700" dirty="0" err="1"/>
              <a:t>curricula</a:t>
            </a:r>
            <a:endParaRPr lang="de-DE" sz="1700" dirty="0"/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conduct</a:t>
            </a:r>
            <a:r>
              <a:rPr lang="de-DE" sz="1700" dirty="0"/>
              <a:t> </a:t>
            </a:r>
            <a:r>
              <a:rPr lang="de-DE" sz="1700" dirty="0" err="1"/>
              <a:t>trainings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teachers</a:t>
            </a:r>
            <a:r>
              <a:rPr lang="de-DE" sz="1700" dirty="0"/>
              <a:t> (Trainings </a:t>
            </a:r>
            <a:r>
              <a:rPr lang="de-DE" sz="1700" dirty="0" err="1"/>
              <a:t>of</a:t>
            </a:r>
            <a:r>
              <a:rPr lang="de-DE" sz="1700" dirty="0"/>
              <a:t> Trainers)</a:t>
            </a:r>
          </a:p>
          <a:p>
            <a:pPr marL="0" indent="0">
              <a:spcBef>
                <a:spcPts val="0"/>
              </a:spcBef>
            </a:pPr>
            <a:endParaRPr lang="de-DE" sz="1700" dirty="0"/>
          </a:p>
          <a:p>
            <a:pPr marL="0" indent="0">
              <a:spcBef>
                <a:spcPts val="0"/>
              </a:spcBef>
            </a:pPr>
            <a:r>
              <a:rPr lang="de-DE" sz="1700" b="1" dirty="0"/>
              <a:t>(2) </a:t>
            </a:r>
            <a:r>
              <a:rPr lang="de-DE" sz="1700" b="1" dirty="0" err="1"/>
              <a:t>Certification</a:t>
            </a:r>
            <a:endParaRPr lang="de-DE" sz="1700" b="1" dirty="0"/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develop</a:t>
            </a:r>
            <a:r>
              <a:rPr lang="de-DE" sz="1700" dirty="0"/>
              <a:t> </a:t>
            </a:r>
            <a:r>
              <a:rPr lang="de-DE" sz="1700" dirty="0" err="1"/>
              <a:t>certification</a:t>
            </a:r>
            <a:r>
              <a:rPr lang="de-DE" sz="1700" dirty="0"/>
              <a:t> </a:t>
            </a:r>
            <a:r>
              <a:rPr lang="de-DE" sz="1700" dirty="0" err="1"/>
              <a:t>systems</a:t>
            </a:r>
            <a:r>
              <a:rPr lang="de-DE" sz="1700" dirty="0"/>
              <a:t> </a:t>
            </a:r>
            <a:r>
              <a:rPr lang="de-DE" sz="1700" dirty="0" err="1"/>
              <a:t>together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the</a:t>
            </a:r>
            <a:r>
              <a:rPr lang="de-DE" sz="1700" dirty="0"/>
              <a:t> national </a:t>
            </a:r>
            <a:r>
              <a:rPr lang="de-DE" sz="1700" dirty="0" err="1"/>
              <a:t>authorities</a:t>
            </a:r>
            <a:endParaRPr lang="de-DE" sz="1700" dirty="0"/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provide</a:t>
            </a:r>
            <a:r>
              <a:rPr lang="de-DE" sz="1700" dirty="0"/>
              <a:t> </a:t>
            </a:r>
            <a:r>
              <a:rPr lang="de-DE" sz="1700" dirty="0" err="1"/>
              <a:t>exemplary</a:t>
            </a:r>
            <a:r>
              <a:rPr lang="de-DE" sz="1700" dirty="0"/>
              <a:t> </a:t>
            </a:r>
            <a:r>
              <a:rPr lang="de-DE" sz="1700" dirty="0" err="1"/>
              <a:t>examination</a:t>
            </a:r>
            <a:r>
              <a:rPr lang="de-DE" sz="1700" dirty="0"/>
              <a:t> </a:t>
            </a:r>
            <a:r>
              <a:rPr lang="de-DE" sz="1700" dirty="0" err="1"/>
              <a:t>questions</a:t>
            </a:r>
            <a:r>
              <a:rPr lang="de-DE" sz="1700" dirty="0"/>
              <a:t> and "</a:t>
            </a:r>
            <a:r>
              <a:rPr lang="de-DE" sz="1700" dirty="0" err="1"/>
              <a:t>Competencies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assess</a:t>
            </a:r>
            <a:r>
              <a:rPr lang="de-DE" sz="1700" dirty="0"/>
              <a:t>“</a:t>
            </a:r>
          </a:p>
          <a:p>
            <a:pPr marL="171442" indent="-171442" defTabSz="685750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cooperate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certification</a:t>
            </a:r>
            <a:r>
              <a:rPr lang="de-DE" sz="1700" dirty="0"/>
              <a:t> </a:t>
            </a:r>
            <a:r>
              <a:rPr lang="de-DE" sz="1700" dirty="0" err="1"/>
              <a:t>bodies</a:t>
            </a:r>
            <a:r>
              <a:rPr lang="de-DE" sz="1700" dirty="0"/>
              <a:t> and </a:t>
            </a:r>
            <a:r>
              <a:rPr lang="de-DE" sz="1700" dirty="0" err="1"/>
              <a:t>expand</a:t>
            </a:r>
            <a:r>
              <a:rPr lang="de-DE" sz="1700" dirty="0"/>
              <a:t> </a:t>
            </a:r>
            <a:r>
              <a:rPr lang="de-DE" sz="1700" dirty="0" err="1"/>
              <a:t>their</a:t>
            </a:r>
            <a:r>
              <a:rPr lang="de-DE" sz="1700" dirty="0"/>
              <a:t> </a:t>
            </a:r>
            <a:r>
              <a:rPr lang="de-DE" sz="1700" dirty="0" err="1"/>
              <a:t>capacities</a:t>
            </a:r>
            <a:endParaRPr lang="de-DE" sz="1700" dirty="0"/>
          </a:p>
          <a:p>
            <a:pPr marL="171442" indent="-171442">
              <a:spcBef>
                <a:spcPts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develop</a:t>
            </a:r>
            <a:r>
              <a:rPr lang="de-DE" sz="1700" dirty="0"/>
              <a:t> </a:t>
            </a:r>
            <a:r>
              <a:rPr lang="de-DE" sz="1700" dirty="0" err="1"/>
              <a:t>systems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recognize</a:t>
            </a:r>
            <a:r>
              <a:rPr lang="de-DE" sz="1700" dirty="0"/>
              <a:t> </a:t>
            </a:r>
            <a:r>
              <a:rPr lang="de-DE" sz="1700" dirty="0" err="1"/>
              <a:t>prior</a:t>
            </a:r>
            <a:r>
              <a:rPr lang="de-DE" sz="1700" dirty="0"/>
              <a:t> </a:t>
            </a:r>
            <a:r>
              <a:rPr lang="de-DE" sz="1700" dirty="0" err="1"/>
              <a:t>learning</a:t>
            </a:r>
            <a:r>
              <a:rPr lang="de-DE" sz="1700" dirty="0"/>
              <a:t> </a:t>
            </a:r>
            <a:r>
              <a:rPr lang="de-DE" sz="1700" dirty="0" err="1"/>
              <a:t>experiences</a:t>
            </a:r>
            <a:endParaRPr lang="de-DE" sz="1700" dirty="0"/>
          </a:p>
          <a:p>
            <a:pPr>
              <a:spcBef>
                <a:spcPts val="0"/>
              </a:spcBef>
            </a:pPr>
            <a:endParaRPr lang="de-DE" sz="1700" dirty="0"/>
          </a:p>
          <a:p>
            <a:pPr marL="0" indent="0">
              <a:spcBef>
                <a:spcPts val="0"/>
              </a:spcBef>
            </a:pPr>
            <a:r>
              <a:rPr lang="de-DE" sz="1700" b="1" dirty="0"/>
              <a:t>(3) Registration</a:t>
            </a:r>
          </a:p>
          <a:p>
            <a:pPr marL="171442" indent="-17144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advise</a:t>
            </a:r>
            <a:r>
              <a:rPr lang="de-DE" sz="1700" dirty="0"/>
              <a:t> on national </a:t>
            </a:r>
            <a:r>
              <a:rPr lang="de-DE" sz="1700" dirty="0" err="1"/>
              <a:t>registration</a:t>
            </a:r>
            <a:r>
              <a:rPr lang="de-DE" sz="1700" dirty="0"/>
              <a:t> </a:t>
            </a:r>
            <a:r>
              <a:rPr lang="de-DE" sz="1700" dirty="0" err="1"/>
              <a:t>systems</a:t>
            </a:r>
            <a:r>
              <a:rPr lang="de-DE" sz="1700" dirty="0"/>
              <a:t> and </a:t>
            </a:r>
            <a:r>
              <a:rPr lang="de-DE" sz="1700" dirty="0" err="1"/>
              <a:t>identify</a:t>
            </a:r>
            <a:r>
              <a:rPr lang="de-DE" sz="1700" dirty="0"/>
              <a:t> </a:t>
            </a:r>
            <a:r>
              <a:rPr lang="de-DE" sz="1700" dirty="0" err="1"/>
              <a:t>needs</a:t>
            </a:r>
            <a:endParaRPr lang="de-DE" sz="1700" dirty="0"/>
          </a:p>
          <a:p>
            <a:pPr marL="171442" indent="-17144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err="1"/>
              <a:t>We</a:t>
            </a:r>
            <a:r>
              <a:rPr lang="de-DE" sz="1700" dirty="0"/>
              <a:t> </a:t>
            </a:r>
            <a:r>
              <a:rPr lang="de-DE" sz="1700" dirty="0" err="1"/>
              <a:t>advise</a:t>
            </a:r>
            <a:r>
              <a:rPr lang="de-DE" sz="1700" dirty="0"/>
              <a:t> on </a:t>
            </a:r>
            <a:r>
              <a:rPr lang="de-DE" sz="1700" dirty="0" err="1"/>
              <a:t>licenses</a:t>
            </a:r>
            <a:r>
              <a:rPr lang="de-DE" sz="1700" dirty="0"/>
              <a:t> </a:t>
            </a:r>
            <a:r>
              <a:rPr lang="de-DE" sz="1700" dirty="0" err="1"/>
              <a:t>for</a:t>
            </a:r>
            <a:r>
              <a:rPr lang="de-DE" sz="1700" dirty="0"/>
              <a:t> </a:t>
            </a:r>
            <a:r>
              <a:rPr lang="de-DE" sz="1700" dirty="0" err="1"/>
              <a:t>technicians</a:t>
            </a:r>
            <a:endParaRPr lang="de-DE" sz="1700" dirty="0"/>
          </a:p>
          <a:p>
            <a:endParaRPr lang="en-US" dirty="0"/>
          </a:p>
        </p:txBody>
      </p:sp>
      <p:pic>
        <p:nvPicPr>
          <p:cNvPr id="8" name="Grafik 5">
            <a:hlinkClick r:id="rId5"/>
            <a:extLst>
              <a:ext uri="{FF2B5EF4-FFF2-40B4-BE49-F238E27FC236}">
                <a16:creationId xmlns:a16="http://schemas.microsoft.com/office/drawing/2014/main" id="{B3B8EAEF-1C87-52AC-F5ED-9848D7E56A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261" y="1887372"/>
            <a:ext cx="2591095" cy="2228465"/>
          </a:xfrm>
          <a:prstGeom prst="rect">
            <a:avLst/>
          </a:prstGeom>
          <a:ln>
            <a:solidFill>
              <a:srgbClr val="30A7DF"/>
            </a:solidFill>
          </a:ln>
        </p:spPr>
      </p:pic>
      <p:pic>
        <p:nvPicPr>
          <p:cNvPr id="12" name="Grafik 11">
            <a:hlinkClick r:id="rId5"/>
            <a:extLst>
              <a:ext uri="{FF2B5EF4-FFF2-40B4-BE49-F238E27FC236}">
                <a16:creationId xmlns:a16="http://schemas.microsoft.com/office/drawing/2014/main" id="{924A33A9-86DB-F5D6-6D38-E2EA524E65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3532" y="4153029"/>
            <a:ext cx="2320553" cy="2320553"/>
          </a:xfrm>
          <a:prstGeom prst="rect">
            <a:avLst/>
          </a:prstGeom>
        </p:spPr>
      </p:pic>
      <p:pic>
        <p:nvPicPr>
          <p:cNvPr id="5" name="Grafik 4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983F99C4-A26C-6F06-2C13-C814CD86B1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8506"/>
            <a:ext cx="1678193" cy="6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67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hteck 21">
            <a:extLst>
              <a:ext uri="{FF2B5EF4-FFF2-40B4-BE49-F238E27FC236}">
                <a16:creationId xmlns:a16="http://schemas.microsoft.com/office/drawing/2014/main" id="{09E29BC1-EEC5-EFC8-D82C-A895078B7848}"/>
              </a:ext>
            </a:extLst>
          </p:cNvPr>
          <p:cNvSpPr/>
          <p:nvPr/>
        </p:nvSpPr>
        <p:spPr>
          <a:xfrm>
            <a:off x="7816113" y="784447"/>
            <a:ext cx="3024372" cy="3108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67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C0530DD-BE07-722F-1DDA-926C2471EC87}"/>
              </a:ext>
            </a:extLst>
          </p:cNvPr>
          <p:cNvSpPr/>
          <p:nvPr/>
        </p:nvSpPr>
        <p:spPr>
          <a:xfrm>
            <a:off x="599755" y="1199422"/>
            <a:ext cx="7603855" cy="4327673"/>
          </a:xfrm>
          <a:prstGeom prst="rect">
            <a:avLst/>
          </a:prstGeom>
          <a:solidFill>
            <a:srgbClr val="82B7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67" err="1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03A85A7-D2E1-148C-EB77-984C6DD0C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994" y="2611336"/>
            <a:ext cx="3436229" cy="2631107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80ECE58-398D-DDDA-A1C8-5F3AD54BA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55" y="131262"/>
            <a:ext cx="11422911" cy="720725"/>
          </a:xfrm>
        </p:spPr>
        <p:txBody>
          <a:bodyPr/>
          <a:lstStyle/>
          <a:p>
            <a:r>
              <a:rPr lang="de-DE"/>
              <a:t>Publications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7160A7-B9EF-5159-BE70-7F06D82D431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3 December, 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777EB8-51D2-E8DC-36AB-6948E3EE6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32E2465-A532-C3BE-5C39-923C0CA139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F411B50-FBBA-2604-0427-F7E1BBBE36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3325" y="5065306"/>
            <a:ext cx="1118675" cy="1114831"/>
          </a:xfrm>
          <a:prstGeom prst="rect">
            <a:avLst/>
          </a:prstGeom>
        </p:spPr>
      </p:pic>
      <p:pic>
        <p:nvPicPr>
          <p:cNvPr id="11" name="Content Placeholder 7">
            <a:extLst>
              <a:ext uri="{FF2B5EF4-FFF2-40B4-BE49-F238E27FC236}">
                <a16:creationId xmlns:a16="http://schemas.microsoft.com/office/drawing/2014/main" id="{A5A6D67A-75E5-31EE-9BC7-F626A51C9A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755" y="1199422"/>
            <a:ext cx="4319752" cy="2903945"/>
          </a:xfrm>
          <a:prstGeom prst="rect">
            <a:avLst/>
          </a:prstGeom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27FC871B-6CE2-827E-BDAD-6B7E23B304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3443" y="573030"/>
            <a:ext cx="2153928" cy="310810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09ECFD3-D573-7417-3DC6-CB4BF5F057C5}"/>
              </a:ext>
            </a:extLst>
          </p:cNvPr>
          <p:cNvSpPr txBox="1"/>
          <p:nvPr/>
        </p:nvSpPr>
        <p:spPr>
          <a:xfrm>
            <a:off x="2242911" y="5622720"/>
            <a:ext cx="6555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dirty="0"/>
              <a:t>…and many </a:t>
            </a:r>
            <a:r>
              <a:rPr lang="de-DE" sz="1600" dirty="0" err="1"/>
              <a:t>more</a:t>
            </a:r>
            <a:r>
              <a:rPr lang="de-DE" sz="1600" dirty="0"/>
              <a:t> </a:t>
            </a:r>
            <a:r>
              <a:rPr lang="de-DE" sz="1600" dirty="0" err="1"/>
              <a:t>publications</a:t>
            </a:r>
            <a:r>
              <a:rPr lang="de-DE" sz="1600" dirty="0"/>
              <a:t> </a:t>
            </a:r>
            <a:r>
              <a:rPr lang="de-DE" sz="1600" dirty="0" err="1"/>
              <a:t>under</a:t>
            </a:r>
            <a:r>
              <a:rPr lang="de-DE" sz="1600" dirty="0"/>
              <a:t> </a:t>
            </a:r>
            <a:r>
              <a:rPr lang="de-DE" sz="1600" dirty="0">
                <a:hlinkClick r:id="rId6"/>
              </a:rPr>
              <a:t>www.green-cooling-initiative.org</a:t>
            </a:r>
            <a:r>
              <a:rPr lang="de-DE" sz="16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3ADA4F-A205-3722-D3E4-47776B1681E4}"/>
              </a:ext>
            </a:extLst>
          </p:cNvPr>
          <p:cNvSpPr txBox="1"/>
          <p:nvPr/>
        </p:nvSpPr>
        <p:spPr>
          <a:xfrm>
            <a:off x="933856" y="4256856"/>
            <a:ext cx="3694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Latest revised Syllabus of GIZ </a:t>
            </a:r>
            <a:r>
              <a:rPr lang="en-US" sz="1600" dirty="0" err="1"/>
              <a:t>Proklima</a:t>
            </a:r>
            <a:r>
              <a:rPr lang="en-US" sz="1600" dirty="0"/>
              <a:t> Good Service Practices Technicians and Trainers handbooks in 2018/2019 </a:t>
            </a:r>
            <a:endParaRPr lang="en-IN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B5172-7039-658F-958C-EC26DF834A6F}"/>
              </a:ext>
            </a:extLst>
          </p:cNvPr>
          <p:cNvSpPr txBox="1"/>
          <p:nvPr/>
        </p:nvSpPr>
        <p:spPr>
          <a:xfrm>
            <a:off x="8678159" y="3931669"/>
            <a:ext cx="29140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/>
              <a:t>Regular publications regarding GIZ </a:t>
            </a:r>
            <a:r>
              <a:rPr lang="en-US" sz="1600" dirty="0" err="1"/>
              <a:t>Proklima</a:t>
            </a:r>
            <a:r>
              <a:rPr lang="en-US" sz="1600" dirty="0"/>
              <a:t> activities and cooling sector along with TERI, India in their newsletter “</a:t>
            </a:r>
            <a:r>
              <a:rPr lang="en-US" sz="1600" dirty="0" err="1"/>
              <a:t>NewsTrack</a:t>
            </a:r>
            <a:r>
              <a:rPr lang="en-US" sz="1600" dirty="0"/>
              <a:t>”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4353445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3D2FC-8582-5BB8-6C53-92C47F6D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B561DB-D261-D8CC-A4AD-80E5691788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Philipp.Denzinger@giz.de</a:t>
            </a:r>
            <a:r>
              <a:rPr lang="de-DE" dirty="0"/>
              <a:t>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2D17019-9524-8CA2-5A98-40FD16D0A90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Philipp Denzinger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11BADF3-97EA-4E06-AF32-1BF01A8D259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de-DE" sz="1800" dirty="0"/>
              <a:t>Proklima International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6F0ADB1-5CFB-91FF-9D04-B1C9E2DED074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3 December, 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D51867-AECC-B5C9-0B1D-921DD3412E8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Title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0666100-C215-E8CF-D864-E11509C8060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DB83247-3E9D-3888-AB91-549F02388DE7}"/>
              </a:ext>
            </a:extLst>
          </p:cNvPr>
          <p:cNvSpPr txBox="1"/>
          <p:nvPr/>
        </p:nvSpPr>
        <p:spPr>
          <a:xfrm>
            <a:off x="3424947" y="5398753"/>
            <a:ext cx="333607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467">
                <a:highlight>
                  <a:srgbClr val="FFFFFF"/>
                </a:highlight>
              </a:rPr>
              <a:t>www.green-cooling-initiative.org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354F95A-9521-18AF-B33B-038EF152BF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147" y="5330097"/>
            <a:ext cx="558800" cy="5588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7A01BCE-EC0E-F7E9-65C9-05696E66D9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Picture 4" descr="Bild">
            <a:extLst>
              <a:ext uri="{FF2B5EF4-FFF2-40B4-BE49-F238E27FC236}">
                <a16:creationId xmlns:a16="http://schemas.microsoft.com/office/drawing/2014/main" id="{EF6B5DCB-458F-0EC2-785A-527CF9C98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921" y="1245625"/>
            <a:ext cx="2175624" cy="336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16939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E469A454-0150-9639-613D-61C4471FEB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4E8DC782-92FA-10E5-019B-908BEA66D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Promoting Green Cooling in India </a:t>
            </a:r>
            <a:br>
              <a:rPr lang="de-DE" dirty="0"/>
            </a:br>
            <a:r>
              <a:rPr lang="de-DE" dirty="0"/>
              <a:t>and the Global South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A96F1A4-9C84-5BC0-D5A7-BDF8C06DE5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776" y="3745360"/>
            <a:ext cx="10036427" cy="1087437"/>
          </a:xfrm>
        </p:spPr>
        <p:txBody>
          <a:bodyPr/>
          <a:lstStyle/>
          <a:p>
            <a:r>
              <a:rPr lang="de-DE" dirty="0"/>
              <a:t>COP28 Side Event</a:t>
            </a:r>
          </a:p>
          <a:p>
            <a:r>
              <a:rPr lang="de-DE" dirty="0"/>
              <a:t>GIZ Proklima | 09.12.2023 | Philipp Denzinger, Project Manager, Proklima International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7DF5B26-F293-EF81-2268-55691F51D89D}"/>
              </a:ext>
            </a:extLst>
          </p:cNvPr>
          <p:cNvGrpSpPr>
            <a:grpSpLocks noChangeAspect="1"/>
          </p:cNvGrpSpPr>
          <p:nvPr/>
        </p:nvGrpSpPr>
        <p:grpSpPr>
          <a:xfrm>
            <a:off x="230339" y="4973639"/>
            <a:ext cx="4589755" cy="1799300"/>
            <a:chOff x="0" y="5135385"/>
            <a:chExt cx="4171061" cy="163516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992C709-F875-9DBE-3CB7-FE41B798D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135385"/>
              <a:ext cx="4038834" cy="1635161"/>
            </a:xfrm>
            <a:prstGeom prst="rect">
              <a:avLst/>
            </a:prstGeom>
          </p:spPr>
        </p:pic>
        <p:pic>
          <p:nvPicPr>
            <p:cNvPr id="12" name="Grafik 11" descr="Ein Bild, das Text, Schrift, Logo, Screenshot enthält.&#10;&#10;Automatisch generierte Beschreibung">
              <a:extLst>
                <a:ext uri="{FF2B5EF4-FFF2-40B4-BE49-F238E27FC236}">
                  <a16:creationId xmlns:a16="http://schemas.microsoft.com/office/drawing/2014/main" id="{5E4A7AC6-9A65-CBF8-AE44-6077D648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392" y="5688666"/>
              <a:ext cx="1690669" cy="890427"/>
            </a:xfrm>
            <a:prstGeom prst="rect">
              <a:avLst/>
            </a:prstGeom>
          </p:spPr>
        </p:pic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A433BE6E-0ADA-5061-EC38-EDE5EE6C4BA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8201" y="3482239"/>
            <a:ext cx="1182712" cy="12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597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6D3A034-8343-3CDC-1039-11F089EA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260351"/>
            <a:ext cx="11521101" cy="395104"/>
          </a:xfrm>
        </p:spPr>
        <p:txBody>
          <a:bodyPr>
            <a:normAutofit fontScale="90000"/>
          </a:bodyPr>
          <a:lstStyle/>
          <a:p>
            <a:r>
              <a:rPr lang="en-GB" dirty="0"/>
              <a:t>Present and future refrigerant options 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EFCB70FF-04FE-B99F-6952-3A16B376FC1A}"/>
              </a:ext>
            </a:extLst>
          </p:cNvPr>
          <p:cNvGraphicFramePr>
            <a:graphicFrameLocks/>
          </p:cNvGraphicFramePr>
          <p:nvPr/>
        </p:nvGraphicFramePr>
        <p:xfrm>
          <a:off x="334350" y="941535"/>
          <a:ext cx="7958435" cy="5092985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537048">
                  <a:extLst>
                    <a:ext uri="{9D8B030D-6E8A-4147-A177-3AD203B41FA5}">
                      <a16:colId xmlns:a16="http://schemas.microsoft.com/office/drawing/2014/main" val="727832529"/>
                    </a:ext>
                  </a:extLst>
                </a:gridCol>
                <a:gridCol w="1614451">
                  <a:extLst>
                    <a:ext uri="{9D8B030D-6E8A-4147-A177-3AD203B41FA5}">
                      <a16:colId xmlns:a16="http://schemas.microsoft.com/office/drawing/2014/main" val="514281072"/>
                    </a:ext>
                  </a:extLst>
                </a:gridCol>
                <a:gridCol w="873303">
                  <a:extLst>
                    <a:ext uri="{9D8B030D-6E8A-4147-A177-3AD203B41FA5}">
                      <a16:colId xmlns:a16="http://schemas.microsoft.com/office/drawing/2014/main" val="882405601"/>
                    </a:ext>
                  </a:extLst>
                </a:gridCol>
                <a:gridCol w="973551">
                  <a:extLst>
                    <a:ext uri="{9D8B030D-6E8A-4147-A177-3AD203B41FA5}">
                      <a16:colId xmlns:a16="http://schemas.microsoft.com/office/drawing/2014/main" val="535582971"/>
                    </a:ext>
                  </a:extLst>
                </a:gridCol>
                <a:gridCol w="695347">
                  <a:extLst>
                    <a:ext uri="{9D8B030D-6E8A-4147-A177-3AD203B41FA5}">
                      <a16:colId xmlns:a16="http://schemas.microsoft.com/office/drawing/2014/main" val="2535746206"/>
                    </a:ext>
                  </a:extLst>
                </a:gridCol>
                <a:gridCol w="2264735">
                  <a:extLst>
                    <a:ext uri="{9D8B030D-6E8A-4147-A177-3AD203B41FA5}">
                      <a16:colId xmlns:a16="http://schemas.microsoft.com/office/drawing/2014/main" val="3407479427"/>
                    </a:ext>
                  </a:extLst>
                </a:gridCol>
              </a:tblGrid>
              <a:tr h="2984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Refrigerant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Type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GWP 20 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CR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GWP 100 </a:t>
                      </a:r>
                      <a:endParaRPr lang="en-US" sz="1400">
                        <a:solidFill>
                          <a:schemeClr val="bg2">
                            <a:lumMod val="10000"/>
                          </a:schemeClr>
                        </a:solidFill>
                        <a:latin typeface="+mj-lt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PFAS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TFA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95692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R22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HCFC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5690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1960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11617"/>
                  </a:ext>
                </a:extLst>
              </a:tr>
              <a:tr h="495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R404A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 blend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7208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4728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Up to 20% R134a (4%)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, up to 10% R143a (52%)</a:t>
                      </a:r>
                      <a:endParaRPr lang="en-US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146643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R407A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 blend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4944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2262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Up to 20% R134a (20%)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62340"/>
                  </a:ext>
                </a:extLst>
              </a:tr>
              <a:tr h="495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R410A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 blend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4850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2256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 (R125)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844538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R134a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4140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s-C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1530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Up </a:t>
                      </a:r>
                      <a:r>
                        <a:rPr lang="de-DE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to</a:t>
                      </a: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 20%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922832"/>
                  </a:ext>
                </a:extLst>
              </a:tr>
              <a:tr h="280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150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R32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150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150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2690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150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771</a:t>
                      </a:r>
                      <a:endParaRPr lang="de-DE" sz="14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j-lt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785135"/>
                  </a:ext>
                </a:extLst>
              </a:tr>
              <a:tr h="7349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R513A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HFC/HFO </a:t>
                      </a:r>
                      <a:r>
                        <a:rPr lang="de-DE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blend</a:t>
                      </a:r>
                      <a:endParaRPr lang="de-DE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1823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673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Up </a:t>
                      </a:r>
                      <a:r>
                        <a:rPr lang="de-DE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to</a:t>
                      </a: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 20% R134a (44%), </a:t>
                      </a:r>
                      <a:r>
                        <a:rPr lang="de-DE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up</a:t>
                      </a: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to</a:t>
                      </a: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 100% R1234yf (56%)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419891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R1234ze(E)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4.94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1.37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Up to 10%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38247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R1234yf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HFO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1.81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0.501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Yes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Up to 100%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595988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kern="12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R744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Natural</a:t>
                      </a:r>
                      <a:r>
                        <a:rPr lang="en-150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CO</a:t>
                      </a:r>
                      <a:r>
                        <a:rPr lang="en-US" sz="1400" kern="1200" baseline="-250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cs typeface="Arial"/>
                        </a:rPr>
                        <a:t>2</a:t>
                      </a:r>
                      <a:r>
                        <a:rPr lang="en-150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)</a:t>
                      </a:r>
                      <a:endParaRPr lang="de-DE" sz="1400" kern="1200" baseline="-25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DE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s-CR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de-DE" sz="14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25727"/>
                  </a:ext>
                </a:extLst>
              </a:tr>
              <a:tr h="495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R717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Natural</a:t>
                      </a:r>
                      <a:r>
                        <a:rPr lang="en-150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Ammonia)</a:t>
                      </a:r>
                      <a:endParaRPr lang="de-DE" sz="1400" kern="1200" baseline="-25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&lt;1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&lt;&lt;1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6087"/>
                  </a:ext>
                </a:extLst>
              </a:tr>
              <a:tr h="495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R600a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Natural</a:t>
                      </a:r>
                      <a:r>
                        <a:rPr lang="en-150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 (</a:t>
                      </a:r>
                      <a:r>
                        <a:rPr lang="en-US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Isobutane</a:t>
                      </a:r>
                      <a:r>
                        <a:rPr lang="en-150" sz="14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/>
                        </a:rPr>
                        <a:t>)</a:t>
                      </a:r>
                      <a:endParaRPr lang="de-DE" sz="1400" kern="1200" baseline="-25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&lt;&lt;1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&lt;&lt;1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467928"/>
                  </a:ext>
                </a:extLst>
              </a:tr>
              <a:tr h="2565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R290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Arial"/>
                        </a:rPr>
                        <a:t>Natural (Propane)</a:t>
                      </a:r>
                      <a:endParaRPr lang="de-DE" sz="1400" kern="1200" baseline="-250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0.072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de-DE" sz="14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0.02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</a:pPr>
                      <a:r>
                        <a:rPr lang="en-GB" sz="140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/>
                        </a:rPr>
                        <a:t>No</a:t>
                      </a:r>
                    </a:p>
                  </a:txBody>
                  <a:tcPr marL="35353" marR="35353" marT="17367" marB="1736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023328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AA19412-7FB7-3239-FD4C-12F178D771A7}"/>
              </a:ext>
            </a:extLst>
          </p:cNvPr>
          <p:cNvSpPr txBox="1"/>
          <p:nvPr/>
        </p:nvSpPr>
        <p:spPr>
          <a:xfrm>
            <a:off x="1008138" y="6153338"/>
            <a:ext cx="9612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3745"/>
            <a:r>
              <a:rPr lang="en-US" sz="1000" dirty="0"/>
              <a:t>Sources:	IPCC, 2021: 6th Assessment Report of the IPCC (Table 7.SM.7).</a:t>
            </a:r>
            <a:br>
              <a:rPr lang="en-US" sz="1000" dirty="0"/>
            </a:br>
            <a:r>
              <a:rPr lang="en-US" sz="1000" dirty="0"/>
              <a:t>	Behringer, D. et al. 2021: Persistent degradation products of halogenated refrigerants and blowing agents in the environment, Final report.</a:t>
            </a:r>
          </a:p>
          <a:p>
            <a:pPr defTabSz="813745"/>
            <a:r>
              <a:rPr lang="en-US" sz="1000" dirty="0"/>
              <a:t>	</a:t>
            </a:r>
            <a:r>
              <a:rPr lang="en-US" sz="1000" dirty="0">
                <a:hlinkClick r:id="rId3"/>
              </a:rPr>
              <a:t>UNEP, “Refrigeration, Air conditioning and Heat Pumps Technical Options Committee, 2022 Assessment Report”, 2022.</a:t>
            </a:r>
            <a:endParaRPr lang="en-US" sz="1000" dirty="0"/>
          </a:p>
          <a:p>
            <a:pPr defTabSz="813745"/>
            <a:r>
              <a:rPr lang="en-US" sz="1000" dirty="0"/>
              <a:t>	</a:t>
            </a:r>
            <a:r>
              <a:rPr lang="en-US" sz="1000" dirty="0">
                <a:hlinkClick r:id="rId4"/>
              </a:rPr>
              <a:t>Climate-friendly alternatives to HFCs (europa.eu)</a:t>
            </a:r>
            <a:endParaRPr lang="en-US" sz="1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4C570AF-1CE5-8396-6B19-97F40ADFDA48}"/>
              </a:ext>
            </a:extLst>
          </p:cNvPr>
          <p:cNvSpPr txBox="1"/>
          <p:nvPr/>
        </p:nvSpPr>
        <p:spPr>
          <a:xfrm>
            <a:off x="802120" y="5776963"/>
            <a:ext cx="9917707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40C28"/>
                </a:solidFill>
                <a:latin typeface="+mj-lt"/>
              </a:rPr>
              <a:t>Per- and polyfluoroalkyl substances</a:t>
            </a:r>
            <a:r>
              <a:rPr lang="en-US" sz="1600" b="1" dirty="0">
                <a:solidFill>
                  <a:srgbClr val="202124"/>
                </a:solidFill>
                <a:latin typeface="+mj-lt"/>
              </a:rPr>
              <a:t> (PFAS) </a:t>
            </a:r>
            <a:r>
              <a:rPr lang="en-US" sz="1600" dirty="0">
                <a:solidFill>
                  <a:srgbClr val="202124"/>
                </a:solidFill>
                <a:latin typeface="+mj-lt"/>
              </a:rPr>
              <a:t>are a large class of synthetic chemicals that increasingly detected as environmental pollutants and linked to negative effects on human health. </a:t>
            </a:r>
            <a:r>
              <a:rPr lang="en-US" sz="1600" b="1" dirty="0">
                <a:solidFill>
                  <a:srgbClr val="202124"/>
                </a:solidFill>
                <a:latin typeface="+mj-lt"/>
              </a:rPr>
              <a:t>Trifluoroacetic acid (TFA) </a:t>
            </a:r>
            <a:r>
              <a:rPr lang="en-US" sz="1600" dirty="0">
                <a:solidFill>
                  <a:srgbClr val="202124"/>
                </a:solidFill>
                <a:latin typeface="+mj-lt"/>
              </a:rPr>
              <a:t>is an ultra short chain type of PFAS, commonly found in the breakdown of f-gases.</a:t>
            </a:r>
            <a:endParaRPr lang="en-AU" sz="1600" dirty="0">
              <a:latin typeface="+mj-lt"/>
            </a:endParaRPr>
          </a:p>
        </p:txBody>
      </p:sp>
      <p:pic>
        <p:nvPicPr>
          <p:cNvPr id="6" name="Grafik 5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1382AF2F-9E4E-6BF4-D9C8-B1F485FC79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BB85B58-65CF-4E30-5700-607451C4D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8783" y="957467"/>
            <a:ext cx="3529695" cy="2531815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CB884B-8A16-3D91-62CA-EC1A6A63ECBB}"/>
              </a:ext>
            </a:extLst>
          </p:cNvPr>
          <p:cNvSpPr txBox="1"/>
          <p:nvPr/>
        </p:nvSpPr>
        <p:spPr>
          <a:xfrm>
            <a:off x="8292784" y="3466602"/>
            <a:ext cx="3723217" cy="181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89" indent="-228589" algn="ctr"/>
            <a:r>
              <a:rPr lang="en-US" sz="1867" b="1" dirty="0"/>
              <a:t>PFAS (forever </a:t>
            </a:r>
          </a:p>
          <a:p>
            <a:pPr marL="228589" indent="-228589" algn="ctr"/>
            <a:r>
              <a:rPr lang="en-US" sz="1867" b="1" dirty="0"/>
              <a:t>chemicals) are not manageable, and all efforts should be undertaken </a:t>
            </a:r>
          </a:p>
          <a:p>
            <a:pPr marL="228589" indent="-228589" algn="ctr"/>
            <a:r>
              <a:rPr lang="en-US" sz="1867" b="1" dirty="0"/>
              <a:t>to avoid them as completely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221898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estreifter Pfeil nach rechts 33">
            <a:extLst>
              <a:ext uri="{FF2B5EF4-FFF2-40B4-BE49-F238E27FC236}">
                <a16:creationId xmlns:a16="http://schemas.microsoft.com/office/drawing/2014/main" id="{07DEB882-802B-47AD-A010-E8D6EE405E49}"/>
              </a:ext>
            </a:extLst>
          </p:cNvPr>
          <p:cNvSpPr/>
          <p:nvPr/>
        </p:nvSpPr>
        <p:spPr bwMode="auto">
          <a:xfrm rot="5400000">
            <a:off x="2705392" y="3418640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42" name="Subtitle 2">
            <a:extLst>
              <a:ext uri="{FF2B5EF4-FFF2-40B4-BE49-F238E27FC236}">
                <a16:creationId xmlns:a16="http://schemas.microsoft.com/office/drawing/2014/main" id="{464234BB-F8C5-4C45-AF72-770FF7A17997}"/>
              </a:ext>
            </a:extLst>
          </p:cNvPr>
          <p:cNvSpPr txBox="1">
            <a:spLocks/>
          </p:cNvSpPr>
          <p:nvPr/>
        </p:nvSpPr>
        <p:spPr>
          <a:xfrm>
            <a:off x="2512056" y="4206804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HC</a:t>
            </a:r>
            <a:endParaRPr lang="en-GB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ACA65A81-694E-436F-AD6C-8CF64EAB765C}"/>
              </a:ext>
            </a:extLst>
          </p:cNvPr>
          <p:cNvSpPr txBox="1">
            <a:spLocks/>
          </p:cNvSpPr>
          <p:nvPr/>
        </p:nvSpPr>
        <p:spPr>
          <a:xfrm>
            <a:off x="8251345" y="4206804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NH</a:t>
            </a:r>
            <a:r>
              <a:rPr lang="en-US" sz="1600" baseline="-25000">
                <a:solidFill>
                  <a:schemeClr val="bg1"/>
                </a:solidFill>
                <a:cs typeface="Arial" charset="0"/>
              </a:rPr>
              <a:t>3</a:t>
            </a:r>
          </a:p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 HC</a:t>
            </a:r>
            <a:endParaRPr lang="en-GB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5869BAC8-9179-47B6-970C-B941AA95ED68}"/>
              </a:ext>
            </a:extLst>
          </p:cNvPr>
          <p:cNvSpPr txBox="1">
            <a:spLocks/>
          </p:cNvSpPr>
          <p:nvPr/>
        </p:nvSpPr>
        <p:spPr>
          <a:xfrm>
            <a:off x="6338368" y="4206804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bg1"/>
                </a:solidFill>
                <a:cs typeface="Arial" charset="0"/>
              </a:rPr>
              <a:t>CO</a:t>
            </a:r>
            <a:r>
              <a:rPr lang="en-GB" sz="1600" baseline="-25000">
                <a:solidFill>
                  <a:schemeClr val="bg1"/>
                </a:solidFill>
                <a:cs typeface="Arial" charset="0"/>
              </a:rPr>
              <a:t>2</a:t>
            </a:r>
          </a:p>
          <a:p>
            <a:pPr algn="ctr">
              <a:defRPr/>
            </a:pPr>
            <a:r>
              <a:rPr lang="en-GB" sz="1600">
                <a:solidFill>
                  <a:schemeClr val="bg1"/>
                </a:solidFill>
                <a:cs typeface="Arial" charset="0"/>
              </a:rPr>
              <a:t> NH</a:t>
            </a:r>
            <a:r>
              <a:rPr lang="en-GB" sz="1600" baseline="-25000">
                <a:solidFill>
                  <a:schemeClr val="bg1"/>
                </a:solidFill>
                <a:cs typeface="Arial" charset="0"/>
              </a:rPr>
              <a:t>3</a:t>
            </a:r>
            <a:r>
              <a:rPr lang="en-GB" sz="1600">
                <a:solidFill>
                  <a:schemeClr val="bg1"/>
                </a:solidFill>
                <a:cs typeface="Arial" charset="0"/>
              </a:rPr>
              <a:t> HC </a:t>
            </a: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001B56D0-6733-4A49-9BAE-9B9855B33953}"/>
              </a:ext>
            </a:extLst>
          </p:cNvPr>
          <p:cNvSpPr txBox="1">
            <a:spLocks/>
          </p:cNvSpPr>
          <p:nvPr/>
        </p:nvSpPr>
        <p:spPr>
          <a:xfrm>
            <a:off x="4425033" y="4206804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  <a:cs typeface="Arial" charset="0"/>
              </a:rPr>
              <a:t>2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HC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NH</a:t>
            </a:r>
            <a:r>
              <a:rPr lang="en-US" sz="1600" baseline="-25000" dirty="0">
                <a:solidFill>
                  <a:schemeClr val="bg1"/>
                </a:solidFill>
                <a:cs typeface="Arial" charset="0"/>
              </a:rPr>
              <a:t>3</a:t>
            </a:r>
            <a:endParaRPr lang="en-GB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6" name="Titel 2">
            <a:extLst>
              <a:ext uri="{FF2B5EF4-FFF2-40B4-BE49-F238E27FC236}">
                <a16:creationId xmlns:a16="http://schemas.microsoft.com/office/drawing/2014/main" id="{EAC1FA4E-C504-49BF-B001-95593E4B133C}"/>
              </a:ext>
            </a:extLst>
          </p:cNvPr>
          <p:cNvSpPr txBox="1">
            <a:spLocks/>
          </p:cNvSpPr>
          <p:nvPr/>
        </p:nvSpPr>
        <p:spPr bwMode="gray">
          <a:xfrm>
            <a:off x="1691801" y="352156"/>
            <a:ext cx="11422911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2800">
              <a:solidFill>
                <a:schemeClr val="accent1"/>
              </a:solidFill>
              <a:cs typeface="Arial Bold" panose="020B0704020202020204" pitchFamily="34" charset="0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FBFC26CB-B380-4BA6-9133-7CC891A6B5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165" y="1301697"/>
            <a:ext cx="1871833" cy="1248000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727FF587-E630-413C-9A05-F8D10A005F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907" y="1164687"/>
            <a:ext cx="883048" cy="1441895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C46DC0DE-1344-449C-9EB7-898564AEFF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693" y="1298747"/>
            <a:ext cx="1872000" cy="1248000"/>
          </a:xfrm>
          <a:prstGeom prst="rect">
            <a:avLst/>
          </a:prstGeom>
        </p:spPr>
      </p:pic>
      <p:sp>
        <p:nvSpPr>
          <p:cNvPr id="51" name="Textplatzhalter 2">
            <a:extLst>
              <a:ext uri="{FF2B5EF4-FFF2-40B4-BE49-F238E27FC236}">
                <a16:creationId xmlns:a16="http://schemas.microsoft.com/office/drawing/2014/main" id="{C551A1D1-A9F8-414F-ABDC-4B9BFA48A396}"/>
              </a:ext>
            </a:extLst>
          </p:cNvPr>
          <p:cNvSpPr txBox="1">
            <a:spLocks/>
          </p:cNvSpPr>
          <p:nvPr/>
        </p:nvSpPr>
        <p:spPr bwMode="gray">
          <a:xfrm>
            <a:off x="2078231" y="2653071"/>
            <a:ext cx="1982400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/>
              <a:t>Refrigerators</a:t>
            </a:r>
            <a:endParaRPr lang="en-GB" sz="1600" b="1"/>
          </a:p>
        </p:txBody>
      </p:sp>
      <p:sp>
        <p:nvSpPr>
          <p:cNvPr id="52" name="Textplatzhalter 2">
            <a:extLst>
              <a:ext uri="{FF2B5EF4-FFF2-40B4-BE49-F238E27FC236}">
                <a16:creationId xmlns:a16="http://schemas.microsoft.com/office/drawing/2014/main" id="{F230C9C3-CE51-46A9-AC65-455275A65588}"/>
              </a:ext>
            </a:extLst>
          </p:cNvPr>
          <p:cNvSpPr txBox="1">
            <a:spLocks/>
          </p:cNvSpPr>
          <p:nvPr/>
        </p:nvSpPr>
        <p:spPr bwMode="gray">
          <a:xfrm>
            <a:off x="5913382" y="2689537"/>
            <a:ext cx="1853956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/>
              <a:t>Chiller</a:t>
            </a:r>
          </a:p>
        </p:txBody>
      </p:sp>
      <p:sp>
        <p:nvSpPr>
          <p:cNvPr id="53" name="Textplatzhalter 2">
            <a:extLst>
              <a:ext uri="{FF2B5EF4-FFF2-40B4-BE49-F238E27FC236}">
                <a16:creationId xmlns:a16="http://schemas.microsoft.com/office/drawing/2014/main" id="{0EE55954-80C6-497D-A2E4-9146D3F31BC4}"/>
              </a:ext>
            </a:extLst>
          </p:cNvPr>
          <p:cNvSpPr txBox="1">
            <a:spLocks/>
          </p:cNvSpPr>
          <p:nvPr/>
        </p:nvSpPr>
        <p:spPr bwMode="gray">
          <a:xfrm>
            <a:off x="3942404" y="2656459"/>
            <a:ext cx="1863589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Commercial </a:t>
            </a:r>
            <a:r>
              <a:rPr lang="de-DE" sz="1600" b="1" dirty="0" err="1"/>
              <a:t>refrigeration</a:t>
            </a:r>
            <a:endParaRPr lang="en-GB" sz="1600" b="1" dirty="0"/>
          </a:p>
        </p:txBody>
      </p:sp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1211B83A-610A-4FB1-A0A6-CA732852CBA9}"/>
              </a:ext>
            </a:extLst>
          </p:cNvPr>
          <p:cNvSpPr txBox="1">
            <a:spLocks/>
          </p:cNvSpPr>
          <p:nvPr/>
        </p:nvSpPr>
        <p:spPr bwMode="gray">
          <a:xfrm>
            <a:off x="7741470" y="2670267"/>
            <a:ext cx="1869764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/>
              <a:t>Industrial </a:t>
            </a:r>
            <a:r>
              <a:rPr lang="de-DE" sz="1600" b="1" err="1"/>
              <a:t>refrigeration</a:t>
            </a:r>
            <a:endParaRPr lang="en-GB" sz="1600" b="1"/>
          </a:p>
        </p:txBody>
      </p:sp>
      <p:sp>
        <p:nvSpPr>
          <p:cNvPr id="56" name="Gestreifter Pfeil nach rechts 34">
            <a:extLst>
              <a:ext uri="{FF2B5EF4-FFF2-40B4-BE49-F238E27FC236}">
                <a16:creationId xmlns:a16="http://schemas.microsoft.com/office/drawing/2014/main" id="{F9DBDE02-560A-4670-B303-544703F41AC1}"/>
              </a:ext>
            </a:extLst>
          </p:cNvPr>
          <p:cNvSpPr/>
          <p:nvPr/>
        </p:nvSpPr>
        <p:spPr bwMode="auto">
          <a:xfrm rot="5400000">
            <a:off x="6550183" y="3432559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57" name="Gestreifter Pfeil nach rechts 35">
            <a:extLst>
              <a:ext uri="{FF2B5EF4-FFF2-40B4-BE49-F238E27FC236}">
                <a16:creationId xmlns:a16="http://schemas.microsoft.com/office/drawing/2014/main" id="{FFF072FF-EE6F-4086-A1FC-3654B157249C}"/>
              </a:ext>
            </a:extLst>
          </p:cNvPr>
          <p:cNvSpPr/>
          <p:nvPr/>
        </p:nvSpPr>
        <p:spPr bwMode="auto">
          <a:xfrm rot="5400000">
            <a:off x="4545091" y="3418640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58" name="Gestreifter Pfeil nach rechts 36">
            <a:extLst>
              <a:ext uri="{FF2B5EF4-FFF2-40B4-BE49-F238E27FC236}">
                <a16:creationId xmlns:a16="http://schemas.microsoft.com/office/drawing/2014/main" id="{4C38F0A4-464E-4C42-91FF-A90C7C83F9E5}"/>
              </a:ext>
            </a:extLst>
          </p:cNvPr>
          <p:cNvSpPr/>
          <p:nvPr/>
        </p:nvSpPr>
        <p:spPr bwMode="auto">
          <a:xfrm rot="5400000">
            <a:off x="8389881" y="3424021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pic>
        <p:nvPicPr>
          <p:cNvPr id="59" name="Grafik 58" descr="Ein Bild, das Text, Verkaufsautomat, Regal, farbig enthält.&#10;&#10;Automatisch generierte Beschreibung">
            <a:extLst>
              <a:ext uri="{FF2B5EF4-FFF2-40B4-BE49-F238E27FC236}">
                <a16:creationId xmlns:a16="http://schemas.microsoft.com/office/drawing/2014/main" id="{DE01B29B-ECFA-49B7-9FE8-64D96AE1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1071" y="1301698"/>
            <a:ext cx="1891308" cy="1196444"/>
          </a:xfrm>
          <a:prstGeom prst="rect">
            <a:avLst/>
          </a:prstGeom>
          <a:noFill/>
        </p:spPr>
      </p:pic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53405BA0-1138-DA56-976D-3ABE7DE0BB6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7305" y="6158506"/>
            <a:ext cx="1678193" cy="699495"/>
          </a:xfrm>
          <a:prstGeom prst="rect">
            <a:avLst/>
          </a:prstGeom>
        </p:spPr>
      </p:pic>
      <p:sp>
        <p:nvSpPr>
          <p:cNvPr id="3" name="Textfeld 53">
            <a:extLst>
              <a:ext uri="{FF2B5EF4-FFF2-40B4-BE49-F238E27FC236}">
                <a16:creationId xmlns:a16="http://schemas.microsoft.com/office/drawing/2014/main" id="{13016FB9-A48F-35F7-F48B-6F387DBD2147}"/>
              </a:ext>
            </a:extLst>
          </p:cNvPr>
          <p:cNvSpPr txBox="1"/>
          <p:nvPr/>
        </p:nvSpPr>
        <p:spPr>
          <a:xfrm>
            <a:off x="1525118" y="5739438"/>
            <a:ext cx="7057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/>
              <a:t>HC: </a:t>
            </a:r>
            <a:r>
              <a:rPr lang="de-DE" sz="1200" err="1"/>
              <a:t>Hydrocarbons</a:t>
            </a:r>
            <a:r>
              <a:rPr lang="de-DE" sz="1200"/>
              <a:t> (</a:t>
            </a:r>
            <a:r>
              <a:rPr lang="de-DE" sz="1200" err="1"/>
              <a:t>e.g</a:t>
            </a:r>
            <a:r>
              <a:rPr lang="de-DE" sz="1200"/>
              <a:t> Isobutane, </a:t>
            </a:r>
            <a:r>
              <a:rPr lang="de-DE" sz="1200" err="1"/>
              <a:t>Propane</a:t>
            </a:r>
            <a:r>
              <a:rPr lang="de-DE" sz="1200"/>
              <a:t>)   CO2: </a:t>
            </a:r>
            <a:r>
              <a:rPr lang="de-DE" sz="1200" err="1"/>
              <a:t>Carbondioxide</a:t>
            </a:r>
            <a:r>
              <a:rPr lang="de-DE" sz="1200"/>
              <a:t>   NH3: </a:t>
            </a:r>
            <a:r>
              <a:rPr lang="de-DE" sz="1200" err="1"/>
              <a:t>Ammonia</a:t>
            </a:r>
            <a:endParaRPr lang="de-DE" sz="120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D164E6-3044-67D8-A582-721E37A89A7D}"/>
              </a:ext>
            </a:extLst>
          </p:cNvPr>
          <p:cNvSpPr txBox="1">
            <a:spLocks/>
          </p:cNvSpPr>
          <p:nvPr/>
        </p:nvSpPr>
        <p:spPr>
          <a:xfrm>
            <a:off x="10203232" y="4211779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1600">
                <a:solidFill>
                  <a:schemeClr val="bg1"/>
                </a:solidFill>
                <a:cs typeface="Arial" charset="0"/>
              </a:rPr>
              <a:t>CO</a:t>
            </a:r>
            <a:r>
              <a:rPr lang="en-GB" sz="1600" baseline="-25000">
                <a:solidFill>
                  <a:schemeClr val="bg1"/>
                </a:solidFill>
                <a:cs typeface="Arial" charset="0"/>
              </a:rPr>
              <a:t>2</a:t>
            </a:r>
          </a:p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cs typeface="Arial" charset="0"/>
              </a:rPr>
              <a:t>HC</a:t>
            </a:r>
            <a:endParaRPr lang="en-GB" sz="16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Gestreifter Pfeil nach rechts 36">
            <a:extLst>
              <a:ext uri="{FF2B5EF4-FFF2-40B4-BE49-F238E27FC236}">
                <a16:creationId xmlns:a16="http://schemas.microsoft.com/office/drawing/2014/main" id="{B72BD193-4B5F-462D-603F-C759251585AA}"/>
              </a:ext>
            </a:extLst>
          </p:cNvPr>
          <p:cNvSpPr/>
          <p:nvPr/>
        </p:nvSpPr>
        <p:spPr bwMode="auto">
          <a:xfrm rot="5400000">
            <a:off x="10341768" y="3428995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9D0C545D-70AE-FF0A-9683-ED36D14AF9B6}"/>
              </a:ext>
            </a:extLst>
          </p:cNvPr>
          <p:cNvSpPr txBox="1">
            <a:spLocks/>
          </p:cNvSpPr>
          <p:nvPr/>
        </p:nvSpPr>
        <p:spPr bwMode="gray">
          <a:xfrm>
            <a:off x="9665562" y="2670267"/>
            <a:ext cx="1869764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/>
              <a:t>Transport </a:t>
            </a:r>
            <a:r>
              <a:rPr lang="de-DE" sz="1600" b="1" err="1"/>
              <a:t>refrigeration</a:t>
            </a:r>
            <a:endParaRPr lang="en-GB" sz="1600" b="1"/>
          </a:p>
        </p:txBody>
      </p:sp>
      <p:pic>
        <p:nvPicPr>
          <p:cNvPr id="11" name="Grafik 10" descr="Ein Bild, das Transport, Rad, Landfahrzeug, draußen enthält.&#10;&#10;Automatisch generierte Beschreibung">
            <a:extLst>
              <a:ext uri="{FF2B5EF4-FFF2-40B4-BE49-F238E27FC236}">
                <a16:creationId xmlns:a16="http://schemas.microsoft.com/office/drawing/2014/main" id="{11691FC6-2A03-9C07-525A-80462EAFAAF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1234" y="1295242"/>
            <a:ext cx="1551999" cy="1251613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0F0CA481-9DC9-E09C-CB2C-D25A9218B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18" y="250539"/>
            <a:ext cx="11521101" cy="395104"/>
          </a:xfrm>
        </p:spPr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cs typeface="Arial Bold" panose="020B0704020202020204" pitchFamily="34" charset="0"/>
              </a:rPr>
              <a:t>Climate-friendly solutions exist for (almost) all applications</a:t>
            </a:r>
            <a:endParaRPr lang="de-DE" dirty="0"/>
          </a:p>
        </p:txBody>
      </p:sp>
      <p:sp>
        <p:nvSpPr>
          <p:cNvPr id="6" name="Gestreifter Pfeil nach rechts 33">
            <a:extLst>
              <a:ext uri="{FF2B5EF4-FFF2-40B4-BE49-F238E27FC236}">
                <a16:creationId xmlns:a16="http://schemas.microsoft.com/office/drawing/2014/main" id="{54C622CD-9BAB-AAB0-D330-59B080856A17}"/>
              </a:ext>
            </a:extLst>
          </p:cNvPr>
          <p:cNvSpPr/>
          <p:nvPr/>
        </p:nvSpPr>
        <p:spPr bwMode="auto">
          <a:xfrm rot="5400000">
            <a:off x="1126072" y="3411067"/>
            <a:ext cx="667432" cy="464760"/>
          </a:xfrm>
          <a:prstGeom prst="stripedRightArrow">
            <a:avLst>
              <a:gd name="adj1" fmla="val 50000"/>
              <a:gd name="adj2" fmla="val 50429"/>
            </a:avLst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4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933" b="1">
              <a:solidFill>
                <a:srgbClr val="999999"/>
              </a:solidFill>
              <a:latin typeface="Arial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88B235-ACE4-D882-3D2E-DB88596BE93D}"/>
              </a:ext>
            </a:extLst>
          </p:cNvPr>
          <p:cNvSpPr txBox="1">
            <a:spLocks/>
          </p:cNvSpPr>
          <p:nvPr/>
        </p:nvSpPr>
        <p:spPr>
          <a:xfrm>
            <a:off x="979788" y="4137675"/>
            <a:ext cx="960000" cy="960000"/>
          </a:xfrm>
          <a:prstGeom prst="rect">
            <a:avLst/>
          </a:prstGeom>
          <a:ln/>
          <a:effectLst>
            <a:glow rad="50800">
              <a:srgbClr val="FF6600">
                <a:alpha val="81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  <a:softEdge rad="292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9728" tIns="54864" rIns="109728" bIns="54864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HC</a:t>
            </a:r>
          </a:p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cs typeface="Arial" charset="0"/>
              </a:rPr>
              <a:t>CO</a:t>
            </a:r>
            <a:r>
              <a:rPr lang="en-US" sz="1600" baseline="-25000" dirty="0">
                <a:solidFill>
                  <a:schemeClr val="bg1"/>
                </a:solidFill>
                <a:cs typeface="Arial" charset="0"/>
              </a:rPr>
              <a:t>2</a:t>
            </a:r>
          </a:p>
          <a:p>
            <a:pPr algn="ctr">
              <a:defRPr/>
            </a:pPr>
            <a:endParaRPr lang="en-GB" sz="16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B4303A2A-5649-E590-F158-9675DBFA3CBC}"/>
              </a:ext>
            </a:extLst>
          </p:cNvPr>
          <p:cNvSpPr txBox="1">
            <a:spLocks/>
          </p:cNvSpPr>
          <p:nvPr/>
        </p:nvSpPr>
        <p:spPr bwMode="gray">
          <a:xfrm>
            <a:off x="468588" y="2689537"/>
            <a:ext cx="1982400" cy="248820"/>
          </a:xfrm>
          <a:prstGeom prst="rect">
            <a:avLst/>
          </a:prstGeom>
        </p:spPr>
        <p:txBody>
          <a:bodyPr vert="horz" lIns="0" tIns="0" rIns="9600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600" b="1" dirty="0"/>
              <a:t>AC/HP</a:t>
            </a:r>
            <a:endParaRPr lang="en-GB" sz="1600" b="1" dirty="0"/>
          </a:p>
        </p:txBody>
      </p:sp>
      <p:pic>
        <p:nvPicPr>
          <p:cNvPr id="10" name="Bildplatzhalter 3">
            <a:extLst>
              <a:ext uri="{FF2B5EF4-FFF2-40B4-BE49-F238E27FC236}">
                <a16:creationId xmlns:a16="http://schemas.microsoft.com/office/drawing/2014/main" id="{1D78E79E-4FF6-F2DE-3E57-6C55B49F53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989" y="1298864"/>
            <a:ext cx="1841804" cy="123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8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C51669-6D79-50A5-D96C-D6569CA7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361" y="4115044"/>
            <a:ext cx="11799277" cy="720725"/>
          </a:xfrm>
        </p:spPr>
        <p:txBody>
          <a:bodyPr>
            <a:normAutofit fontScale="90000"/>
          </a:bodyPr>
          <a:lstStyle/>
          <a:p>
            <a:r>
              <a:rPr lang="en-AU" dirty="0"/>
              <a:t>Best practice examples from India and the Global South</a:t>
            </a:r>
          </a:p>
        </p:txBody>
      </p:sp>
    </p:spTree>
    <p:extLst>
      <p:ext uri="{BB962C8B-B14F-4D97-AF65-F5344CB8AC3E}">
        <p14:creationId xmlns:p14="http://schemas.microsoft.com/office/powerpoint/2010/main" val="125744610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EB661F2-DC4C-5F5D-2AFF-1CBA0BB16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Avoiding emissions by "leapfrogging” to Green Cooling</a:t>
            </a:r>
            <a:endParaRPr lang="de-DE" dirty="0"/>
          </a:p>
        </p:txBody>
      </p:sp>
      <p:pic>
        <p:nvPicPr>
          <p:cNvPr id="5" name="Grafik 4" descr="Ein Bild, das Text, Flasche enthält.&#10;&#10;Automatisch generierte Beschreibung">
            <a:extLst>
              <a:ext uri="{FF2B5EF4-FFF2-40B4-BE49-F238E27FC236}">
                <a16:creationId xmlns:a16="http://schemas.microsoft.com/office/drawing/2014/main" id="{C118CCC1-73D1-3A6E-7BA5-3AE020E74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566" y="1071407"/>
            <a:ext cx="8144759" cy="488685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06A25BC1-8829-C580-EECF-D9294B9E2E23}"/>
              </a:ext>
            </a:extLst>
          </p:cNvPr>
          <p:cNvSpPr/>
          <p:nvPr/>
        </p:nvSpPr>
        <p:spPr>
          <a:xfrm>
            <a:off x="103761" y="1071406"/>
            <a:ext cx="2978803" cy="4886857"/>
          </a:xfrm>
          <a:prstGeom prst="rect">
            <a:avLst/>
          </a:prstGeom>
          <a:solidFill>
            <a:srgbClr val="8BE3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1" err="1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4B583F3-6E1A-5833-7611-7EECF266D656}"/>
              </a:ext>
            </a:extLst>
          </p:cNvPr>
          <p:cNvSpPr/>
          <p:nvPr/>
        </p:nvSpPr>
        <p:spPr>
          <a:xfrm>
            <a:off x="103761" y="1028380"/>
            <a:ext cx="2978807" cy="4689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867" dirty="0"/>
          </a:p>
          <a:p>
            <a:r>
              <a:rPr lang="en-GB" sz="1867" dirty="0"/>
              <a:t>Instant switch to highly </a:t>
            </a:r>
            <a:r>
              <a:rPr lang="en-GB" sz="1867" b="1" dirty="0">
                <a:solidFill>
                  <a:srgbClr val="1BA1A3"/>
                </a:solidFill>
              </a:rPr>
              <a:t>energy-efficient</a:t>
            </a:r>
            <a:r>
              <a:rPr lang="en-GB" sz="1867" dirty="0"/>
              <a:t> technologies with </a:t>
            </a:r>
            <a:r>
              <a:rPr lang="en-GB" sz="1867" b="1" dirty="0">
                <a:solidFill>
                  <a:srgbClr val="1BA1A3"/>
                </a:solidFill>
              </a:rPr>
              <a:t>natural</a:t>
            </a:r>
            <a:r>
              <a:rPr lang="en-GB" sz="1867" dirty="0"/>
              <a:t> </a:t>
            </a:r>
            <a:r>
              <a:rPr lang="en-GB" sz="1867" b="1" dirty="0">
                <a:solidFill>
                  <a:srgbClr val="1BA1A3"/>
                </a:solidFill>
              </a:rPr>
              <a:t>refrigerants</a:t>
            </a:r>
            <a:r>
              <a:rPr lang="en-GB" sz="1867" dirty="0"/>
              <a:t> </a:t>
            </a:r>
            <a:br>
              <a:rPr lang="en-GB" sz="1867" dirty="0"/>
            </a:br>
            <a:r>
              <a:rPr lang="en-GB" sz="1867" dirty="0"/>
              <a:t>without relying on environment- and climate-damaging interim technologies.</a:t>
            </a:r>
          </a:p>
          <a:p>
            <a:r>
              <a:rPr lang="en-GB" sz="1867" dirty="0"/>
              <a:t>Use of </a:t>
            </a:r>
            <a:r>
              <a:rPr lang="en-GB" sz="1867" b="1" dirty="0">
                <a:solidFill>
                  <a:srgbClr val="1BA1A3"/>
                </a:solidFill>
              </a:rPr>
              <a:t>natural blowing </a:t>
            </a:r>
            <a:r>
              <a:rPr lang="en-GB" sz="1867" dirty="0"/>
              <a:t>agents for insulation materials.</a:t>
            </a:r>
          </a:p>
          <a:p>
            <a:r>
              <a:rPr lang="en-GB" sz="1867" dirty="0"/>
              <a:t>Use of </a:t>
            </a:r>
            <a:r>
              <a:rPr lang="en-GB" sz="1867" b="1" dirty="0">
                <a:solidFill>
                  <a:srgbClr val="1BA1A3"/>
                </a:solidFill>
              </a:rPr>
              <a:t>solar powered technologies </a:t>
            </a:r>
            <a:r>
              <a:rPr lang="en-GB" sz="1867" dirty="0"/>
              <a:t>combined with</a:t>
            </a:r>
            <a:r>
              <a:rPr lang="en-GB" sz="1867" b="1" dirty="0">
                <a:solidFill>
                  <a:srgbClr val="1BA1A3"/>
                </a:solidFill>
              </a:rPr>
              <a:t> ice storage</a:t>
            </a:r>
            <a:r>
              <a:rPr lang="en-GB" sz="1867" dirty="0"/>
              <a:t>.</a:t>
            </a:r>
          </a:p>
          <a:p>
            <a:endParaRPr lang="de-DE" sz="1867" dirty="0"/>
          </a:p>
        </p:txBody>
      </p:sp>
      <p:pic>
        <p:nvPicPr>
          <p:cNvPr id="2" name="Grafik 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EE8C5D4C-3817-917B-059E-BACADB1CA9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77" y="6158506"/>
            <a:ext cx="1678193" cy="6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2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FC1EA66-D4C2-8CD9-1D9F-E90D46D3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5" y="942795"/>
            <a:ext cx="11521101" cy="39510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Indian success story on </a:t>
            </a:r>
            <a:r>
              <a:rPr lang="en-US" sz="2800" dirty="0">
                <a:solidFill>
                  <a:srgbClr val="92D050"/>
                </a:solidFill>
              </a:rPr>
              <a:t>R290 split ACs</a:t>
            </a:r>
            <a:br>
              <a:rPr lang="en-US" sz="2800" dirty="0"/>
            </a:b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B80B7E-4012-FF42-EB78-FF492A332C9E}"/>
              </a:ext>
            </a:extLst>
          </p:cNvPr>
          <p:cNvSpPr txBox="1"/>
          <p:nvPr/>
        </p:nvSpPr>
        <p:spPr>
          <a:xfrm>
            <a:off x="1008138" y="6153339"/>
            <a:ext cx="9612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3745"/>
            <a:r>
              <a:rPr lang="en-US" sz="1000" dirty="0"/>
              <a:t>Sources:	</a:t>
            </a:r>
            <a:r>
              <a:rPr lang="en-GB" sz="1000" dirty="0"/>
              <a:t> 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IPCC 6th Assessment Report (GWP 100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20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years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)</a:t>
            </a:r>
            <a:endParaRPr lang="en-US" sz="1000" dirty="0"/>
          </a:p>
        </p:txBody>
      </p:sp>
      <p:pic>
        <p:nvPicPr>
          <p:cNvPr id="11" name="Imagen 13">
            <a:extLst>
              <a:ext uri="{FF2B5EF4-FFF2-40B4-BE49-F238E27FC236}">
                <a16:creationId xmlns:a16="http://schemas.microsoft.com/office/drawing/2014/main" id="{C77D17C4-221C-55A9-3C75-E30EB2F92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6433" y="1337900"/>
            <a:ext cx="3358139" cy="1388425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65DD97F9-3FB2-2FE0-B5A4-1F672BCB19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116"/>
          <a:stretch/>
        </p:blipFill>
        <p:spPr>
          <a:xfrm>
            <a:off x="7532529" y="139697"/>
            <a:ext cx="2250411" cy="1254649"/>
          </a:xfrm>
          <a:prstGeom prst="rect">
            <a:avLst/>
          </a:prstGeom>
        </p:spPr>
      </p:pic>
      <p:pic>
        <p:nvPicPr>
          <p:cNvPr id="22" name="Grafik 2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F74143A-E8E5-BFA6-7AFC-2C0A607EF2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851F18F7-063F-6F9E-83D8-11E09159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28" y="1350875"/>
            <a:ext cx="7761925" cy="4789487"/>
          </a:xfrm>
        </p:spPr>
        <p:txBody>
          <a:bodyPr/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667" dirty="0"/>
              <a:t>German (BMU IKI) funded GIZ R290 AC conversion project in 2011 jointly with Godrej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667" dirty="0"/>
              <a:t>Up to 1 million R290 split ACs have been produced and installed 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667" dirty="0"/>
              <a:t>Fixed speed and inverter units (12, 18 &amp; 24k) with high energy efficiency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667" dirty="0"/>
              <a:t>Godrej successfully demonstrated that R290 split ACs are a climate, environmentally friendly and highly energy efficient technology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AU" sz="2667" dirty="0"/>
              <a:t>R290 compressor optimisation regarding energy e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AU" sz="2667" dirty="0"/>
          </a:p>
        </p:txBody>
      </p:sp>
      <p:pic>
        <p:nvPicPr>
          <p:cNvPr id="24" name="Imagen 8">
            <a:extLst>
              <a:ext uri="{FF2B5EF4-FFF2-40B4-BE49-F238E27FC236}">
                <a16:creationId xmlns:a16="http://schemas.microsoft.com/office/drawing/2014/main" id="{84D5DAAE-2255-E142-469A-6618BD0C6A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3107" y="1689311"/>
            <a:ext cx="718199" cy="718199"/>
          </a:xfrm>
          <a:prstGeom prst="rect">
            <a:avLst/>
          </a:prstGeom>
        </p:spPr>
      </p:pic>
      <p:grpSp>
        <p:nvGrpSpPr>
          <p:cNvPr id="25" name="Gruppieren 9">
            <a:extLst>
              <a:ext uri="{FF2B5EF4-FFF2-40B4-BE49-F238E27FC236}">
                <a16:creationId xmlns:a16="http://schemas.microsoft.com/office/drawing/2014/main" id="{9144C0D1-278F-5E81-17E8-CDB06C1F6A3C}"/>
              </a:ext>
            </a:extLst>
          </p:cNvPr>
          <p:cNvGrpSpPr>
            <a:grpSpLocks noChangeAspect="1"/>
          </p:cNvGrpSpPr>
          <p:nvPr/>
        </p:nvGrpSpPr>
        <p:grpSpPr>
          <a:xfrm>
            <a:off x="8044932" y="5015555"/>
            <a:ext cx="3958464" cy="1799300"/>
            <a:chOff x="0" y="5135385"/>
            <a:chExt cx="4171061" cy="1635161"/>
          </a:xfrm>
        </p:grpSpPr>
        <p:pic>
          <p:nvPicPr>
            <p:cNvPr id="26" name="Grafik 10">
              <a:extLst>
                <a:ext uri="{FF2B5EF4-FFF2-40B4-BE49-F238E27FC236}">
                  <a16:creationId xmlns:a16="http://schemas.microsoft.com/office/drawing/2014/main" id="{5435E920-CF66-C51B-A4D2-B820AFF34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135385"/>
              <a:ext cx="4038834" cy="1635161"/>
            </a:xfrm>
            <a:prstGeom prst="rect">
              <a:avLst/>
            </a:prstGeom>
          </p:spPr>
        </p:pic>
        <p:pic>
          <p:nvPicPr>
            <p:cNvPr id="27" name="Grafik 11" descr="Ein Bild, das Text, Schrift, Logo, Screenshot enthält.&#10;&#10;Automatisch generierte Beschreibung">
              <a:extLst>
                <a:ext uri="{FF2B5EF4-FFF2-40B4-BE49-F238E27FC236}">
                  <a16:creationId xmlns:a16="http://schemas.microsoft.com/office/drawing/2014/main" id="{020C9FE2-3898-1C0B-1D90-A913FCE42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0392" y="5688666"/>
              <a:ext cx="1690669" cy="8904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6339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0AEDF93-85A2-8C59-021D-728F7008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288520"/>
            <a:ext cx="5760064" cy="1868339"/>
          </a:xfrm>
        </p:spPr>
        <p:txBody>
          <a:bodyPr>
            <a:normAutofit fontScale="92500" lnSpcReduction="20000"/>
          </a:bodyPr>
          <a:lstStyle/>
          <a:p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Over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lifetime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 (10 </a:t>
            </a:r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years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) per AC: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Reduced energy consumption, on average by </a:t>
            </a:r>
            <a:r>
              <a:rPr lang="en-US" b="1" dirty="0">
                <a:solidFill>
                  <a:srgbClr val="FF0000"/>
                </a:solidFill>
              </a:rPr>
              <a:t>5,000 kWh*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Significant cost reduction for consumers and government</a:t>
            </a:r>
          </a:p>
          <a:p>
            <a:pPr marL="914354" lvl="1" indent="-457178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Reduced emissions on average of </a:t>
            </a:r>
            <a:r>
              <a:rPr lang="en-US" b="1" dirty="0">
                <a:solidFill>
                  <a:srgbClr val="FF0000"/>
                </a:solidFill>
              </a:rPr>
              <a:t>5-10 t CO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eq*</a:t>
            </a: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FC1EA66-D4C2-8CD9-1D9F-E90D46D31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55" y="942795"/>
            <a:ext cx="11521101" cy="395104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Conventional split ACs compared to Green ACs (high energy efficiency and natural refrigerant (</a:t>
            </a:r>
            <a:r>
              <a:rPr lang="en-US" sz="2800" dirty="0">
                <a:solidFill>
                  <a:srgbClr val="92D050"/>
                </a:solidFill>
              </a:rPr>
              <a:t>R290</a:t>
            </a:r>
            <a:r>
              <a:rPr lang="en-US" sz="2800" dirty="0"/>
              <a:t>)</a:t>
            </a:r>
            <a:br>
              <a:rPr lang="en-US" sz="2800" dirty="0"/>
            </a:br>
            <a:endParaRPr lang="en-US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C854C113-3256-F013-DDF5-E6E8516D0669}"/>
              </a:ext>
            </a:extLst>
          </p:cNvPr>
          <p:cNvSpPr txBox="1">
            <a:spLocks/>
          </p:cNvSpPr>
          <p:nvPr/>
        </p:nvSpPr>
        <p:spPr>
          <a:xfrm>
            <a:off x="334963" y="3429000"/>
            <a:ext cx="5760064" cy="1868339"/>
          </a:xfrm>
          <a:prstGeom prst="rect">
            <a:avLst/>
          </a:prstGeom>
        </p:spPr>
        <p:txBody>
          <a:bodyPr lIns="0" tIns="0" rIns="0" bIns="0"/>
          <a:lstStyle>
            <a:lvl1pPr marL="216000" indent="-216000" algn="l" defTabSz="975367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30A7D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32000" indent="-216000" algn="l" defTabSz="9753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A7D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8000" indent="-216000" algn="l" defTabSz="9753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A7D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64000" indent="-216000" algn="l" defTabSz="9753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A7DF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80000" indent="-216000" algn="l" defTabSz="97536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30A7DF"/>
              </a:buClr>
              <a:buFont typeface="Arial" panose="020B0604020202020204" pitchFamily="34" charset="0"/>
              <a:buChar char="•"/>
              <a:defRPr lang="en-GB" sz="1600" kern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Equivalent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to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emissions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CR" sz="1800" b="1" dirty="0" err="1">
                <a:solidFill>
                  <a:schemeClr val="bg2">
                    <a:lumMod val="10000"/>
                  </a:schemeClr>
                </a:solidFill>
              </a:rPr>
              <a:t>of</a:t>
            </a:r>
            <a:r>
              <a:rPr lang="es-CR" sz="1800" b="1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marL="914354" lvl="1" indent="-457178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Approx. up to 3 return travels </a:t>
            </a:r>
            <a:r>
              <a:rPr lang="en-US" b="1" dirty="0">
                <a:solidFill>
                  <a:srgbClr val="FF0000"/>
                </a:solidFill>
              </a:rPr>
              <a:t>India - Frankfurt</a:t>
            </a:r>
          </a:p>
          <a:p>
            <a:pPr marL="914354" lvl="1" indent="-457178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Approx. </a:t>
            </a:r>
            <a:r>
              <a:rPr lang="en-US" b="1" dirty="0">
                <a:solidFill>
                  <a:srgbClr val="FF0000"/>
                </a:solidFill>
              </a:rPr>
              <a:t>15 - 30,000 km</a:t>
            </a:r>
            <a:endParaRPr lang="en-US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FB80B7E-4012-FF42-EB78-FF492A332C9E}"/>
              </a:ext>
            </a:extLst>
          </p:cNvPr>
          <p:cNvSpPr txBox="1"/>
          <p:nvPr/>
        </p:nvSpPr>
        <p:spPr>
          <a:xfrm>
            <a:off x="1008138" y="6153339"/>
            <a:ext cx="96122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3745"/>
            <a:r>
              <a:rPr lang="en-US" sz="1000" dirty="0"/>
              <a:t>Sources:	</a:t>
            </a:r>
            <a:r>
              <a:rPr lang="en-GB" sz="1000" dirty="0"/>
              <a:t> 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IPCC 6th Assessment Report (GWP 100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or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20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years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de-DE" sz="1000" dirty="0" err="1">
                <a:solidFill>
                  <a:schemeClr val="bg2">
                    <a:lumMod val="10000"/>
                  </a:schemeClr>
                </a:solidFill>
              </a:rPr>
              <a:t>data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)   </a:t>
            </a:r>
            <a:r>
              <a:rPr lang="de-DE" sz="1000" dirty="0">
                <a:solidFill>
                  <a:srgbClr val="FF0000"/>
                </a:solidFill>
              </a:rPr>
              <a:t>*</a:t>
            </a:r>
            <a:r>
              <a:rPr lang="de-DE" sz="1000" dirty="0" err="1">
                <a:solidFill>
                  <a:srgbClr val="FF0000"/>
                </a:solidFill>
              </a:rPr>
              <a:t>depending</a:t>
            </a:r>
            <a:r>
              <a:rPr lang="de-DE" sz="1000" dirty="0">
                <a:solidFill>
                  <a:srgbClr val="FF0000"/>
                </a:solidFill>
              </a:rPr>
              <a:t> on </a:t>
            </a:r>
            <a:r>
              <a:rPr lang="de-DE" sz="1000" dirty="0" err="1">
                <a:solidFill>
                  <a:srgbClr val="FF0000"/>
                </a:solidFill>
              </a:rPr>
              <a:t>grid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err="1">
                <a:solidFill>
                  <a:srgbClr val="FF0000"/>
                </a:solidFill>
              </a:rPr>
              <a:t>emission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err="1">
                <a:solidFill>
                  <a:srgbClr val="FF0000"/>
                </a:solidFill>
              </a:rPr>
              <a:t>factor</a:t>
            </a:r>
            <a:r>
              <a:rPr lang="de-DE" sz="1000" dirty="0">
                <a:solidFill>
                  <a:srgbClr val="FF0000"/>
                </a:solidFill>
              </a:rPr>
              <a:t>, </a:t>
            </a:r>
            <a:r>
              <a:rPr lang="de-DE" sz="1000" dirty="0" err="1">
                <a:solidFill>
                  <a:srgbClr val="FF0000"/>
                </a:solidFill>
              </a:rPr>
              <a:t>running</a:t>
            </a:r>
            <a:r>
              <a:rPr lang="de-DE" sz="1000" dirty="0">
                <a:solidFill>
                  <a:srgbClr val="FF0000"/>
                </a:solidFill>
              </a:rPr>
              <a:t> </a:t>
            </a:r>
            <a:r>
              <a:rPr lang="de-DE" sz="1000" dirty="0" err="1">
                <a:solidFill>
                  <a:srgbClr val="FF0000"/>
                </a:solidFill>
              </a:rPr>
              <a:t>hours</a:t>
            </a:r>
            <a:r>
              <a:rPr lang="de-DE" sz="1000" dirty="0">
                <a:solidFill>
                  <a:srgbClr val="FF0000"/>
                </a:solidFill>
              </a:rPr>
              <a:t>, etc.</a:t>
            </a:r>
            <a:r>
              <a:rPr lang="de-DE" sz="1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en-US" sz="1000" dirty="0"/>
          </a:p>
        </p:txBody>
      </p:sp>
      <p:pic>
        <p:nvPicPr>
          <p:cNvPr id="7" name="Imagen 17">
            <a:extLst>
              <a:ext uri="{FF2B5EF4-FFF2-40B4-BE49-F238E27FC236}">
                <a16:creationId xmlns:a16="http://schemas.microsoft.com/office/drawing/2014/main" id="{AACE8922-BF22-1469-F72F-AB4907DEF5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1509" y="3651937"/>
            <a:ext cx="605497" cy="615751"/>
          </a:xfrm>
          <a:prstGeom prst="rect">
            <a:avLst/>
          </a:prstGeom>
        </p:spPr>
      </p:pic>
      <p:pic>
        <p:nvPicPr>
          <p:cNvPr id="8" name="Imagen 18">
            <a:extLst>
              <a:ext uri="{FF2B5EF4-FFF2-40B4-BE49-F238E27FC236}">
                <a16:creationId xmlns:a16="http://schemas.microsoft.com/office/drawing/2014/main" id="{F68D3FBC-715D-9591-15BE-ED2DF756AE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7995" y="4147726"/>
            <a:ext cx="827196" cy="430887"/>
          </a:xfrm>
          <a:prstGeom prst="rect">
            <a:avLst/>
          </a:prstGeom>
        </p:spPr>
      </p:pic>
      <p:pic>
        <p:nvPicPr>
          <p:cNvPr id="9" name="Imagen 13">
            <a:extLst>
              <a:ext uri="{FF2B5EF4-FFF2-40B4-BE49-F238E27FC236}">
                <a16:creationId xmlns:a16="http://schemas.microsoft.com/office/drawing/2014/main" id="{C00CC4E7-640E-60BC-16B8-6028E9DE33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157" y="2051327"/>
            <a:ext cx="2667219" cy="1102764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EEB45C3-A946-4AC0-7BFF-0CA127E6D83F}"/>
              </a:ext>
            </a:extLst>
          </p:cNvPr>
          <p:cNvSpPr/>
          <p:nvPr/>
        </p:nvSpPr>
        <p:spPr>
          <a:xfrm>
            <a:off x="7523693" y="767231"/>
            <a:ext cx="3288767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t">
            <a:sp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R22 (</a:t>
            </a:r>
            <a:r>
              <a:rPr lang="es-CR" sz="1600" b="1" dirty="0">
                <a:solidFill>
                  <a:srgbClr val="FF0000"/>
                </a:solidFill>
              </a:rPr>
              <a:t>GWP 1960/5690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) </a:t>
            </a:r>
          </a:p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 kg = 1.9 / 5.6 </a:t>
            </a:r>
            <a:r>
              <a:rPr lang="es-CR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tonnes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</a:t>
            </a:r>
            <a:r>
              <a:rPr lang="es-CR" sz="1600" baseline="-25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eq</a:t>
            </a:r>
            <a:endParaRPr lang="es-CR" sz="1600" dirty="0">
              <a:solidFill>
                <a:schemeClr val="bg2">
                  <a:lumMod val="10000"/>
                </a:schemeClr>
              </a:solidFill>
              <a:cs typeface="Calibri"/>
            </a:endParaRPr>
          </a:p>
          <a:p>
            <a:pPr algn="ctr"/>
            <a:endParaRPr lang="es-CR" sz="1600" b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R410A (</a:t>
            </a:r>
            <a:r>
              <a:rPr lang="es-CR" sz="1600" b="1" dirty="0">
                <a:solidFill>
                  <a:srgbClr val="FF0000"/>
                </a:solidFill>
              </a:rPr>
              <a:t>GWP 2256/4850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</a:rPr>
              <a:t>)</a:t>
            </a:r>
          </a:p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1 kg = 2.3 / 4.9 </a:t>
            </a:r>
            <a:r>
              <a:rPr lang="es-CR" sz="16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tonnes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CO</a:t>
            </a:r>
            <a:r>
              <a:rPr lang="es-CR" sz="1600" baseline="-25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eq</a:t>
            </a:r>
            <a:endParaRPr lang="es-CR" sz="1600" dirty="0">
              <a:solidFill>
                <a:schemeClr val="bg2">
                  <a:lumMod val="10000"/>
                </a:schemeClr>
              </a:solidFill>
              <a:cs typeface="Calibri"/>
            </a:endParaRPr>
          </a:p>
        </p:txBody>
      </p:sp>
      <p:pic>
        <p:nvPicPr>
          <p:cNvPr id="11" name="Imagen 13">
            <a:extLst>
              <a:ext uri="{FF2B5EF4-FFF2-40B4-BE49-F238E27FC236}">
                <a16:creationId xmlns:a16="http://schemas.microsoft.com/office/drawing/2014/main" id="{C77D17C4-221C-55A9-3C75-E30EB2F920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64107" y="3870492"/>
            <a:ext cx="3358139" cy="1388425"/>
          </a:xfrm>
          <a:prstGeom prst="rect">
            <a:avLst/>
          </a:prstGeom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083BF043-BECC-EA06-B596-63A73B7C151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5339" y="4128185"/>
            <a:ext cx="962671" cy="962671"/>
          </a:xfrm>
          <a:prstGeom prst="rect">
            <a:avLst/>
          </a:prstGeom>
        </p:spPr>
      </p:pic>
      <p:sp>
        <p:nvSpPr>
          <p:cNvPr id="13" name="CuadroTexto 1">
            <a:extLst>
              <a:ext uri="{FF2B5EF4-FFF2-40B4-BE49-F238E27FC236}">
                <a16:creationId xmlns:a16="http://schemas.microsoft.com/office/drawing/2014/main" id="{5A6656CD-B736-3660-AA06-6A091A348A66}"/>
              </a:ext>
            </a:extLst>
          </p:cNvPr>
          <p:cNvSpPr txBox="1"/>
          <p:nvPr/>
        </p:nvSpPr>
        <p:spPr>
          <a:xfrm>
            <a:off x="7953807" y="5445454"/>
            <a:ext cx="323005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GWP 0.02/0.072</a:t>
            </a:r>
          </a:p>
          <a:p>
            <a:pPr algn="ctr"/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(1 kg = 0.02 / 0.072 kg CO</a:t>
            </a:r>
            <a:r>
              <a:rPr lang="es-CR" sz="1600" baseline="-250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2</a:t>
            </a:r>
            <a:r>
              <a:rPr lang="es-CR" sz="16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eq)</a:t>
            </a:r>
          </a:p>
        </p:txBody>
      </p:sp>
      <p:sp>
        <p:nvSpPr>
          <p:cNvPr id="14" name="Flecha: a la derecha 11">
            <a:extLst>
              <a:ext uri="{FF2B5EF4-FFF2-40B4-BE49-F238E27FC236}">
                <a16:creationId xmlns:a16="http://schemas.microsoft.com/office/drawing/2014/main" id="{4ABD6B38-F1F1-E779-F6DA-77C2245E66A9}"/>
              </a:ext>
            </a:extLst>
          </p:cNvPr>
          <p:cNvSpPr/>
          <p:nvPr/>
        </p:nvSpPr>
        <p:spPr>
          <a:xfrm rot="5400000">
            <a:off x="8703299" y="2879619"/>
            <a:ext cx="776116" cy="835920"/>
          </a:xfrm>
          <a:prstGeom prst="rightArrow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R" sz="135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8" name="Picture 16">
            <a:extLst>
              <a:ext uri="{FF2B5EF4-FFF2-40B4-BE49-F238E27FC236}">
                <a16:creationId xmlns:a16="http://schemas.microsoft.com/office/drawing/2014/main" id="{65DD97F9-3FB2-2FE0-B5A4-1F672BCB19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116"/>
          <a:stretch/>
        </p:blipFill>
        <p:spPr>
          <a:xfrm>
            <a:off x="6934316" y="3429000"/>
            <a:ext cx="1415625" cy="78924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A4C0C6C-9E7E-BDF3-A695-A2954AE2B81B}"/>
              </a:ext>
            </a:extLst>
          </p:cNvPr>
          <p:cNvSpPr txBox="1"/>
          <p:nvPr/>
        </p:nvSpPr>
        <p:spPr>
          <a:xfrm>
            <a:off x="7492787" y="2526609"/>
            <a:ext cx="3288767" cy="379656"/>
          </a:xfrm>
          <a:prstGeom prst="rect">
            <a:avLst/>
          </a:prstGeom>
          <a:solidFill>
            <a:srgbClr val="CFCFCF">
              <a:alpha val="40000"/>
            </a:srgbClr>
          </a:solidFill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67" b="1" dirty="0">
                <a:solidFill>
                  <a:schemeClr val="bg2">
                    <a:lumMod val="10000"/>
                  </a:schemeClr>
                </a:solidFill>
              </a:rPr>
              <a:t>Conventional technologies</a:t>
            </a:r>
          </a:p>
        </p:txBody>
      </p:sp>
      <p:pic>
        <p:nvPicPr>
          <p:cNvPr id="22" name="Grafik 21" descr="Ein Bild, das Text, Schrift, Logo, Grafiken enthält.&#10;&#10;Automatisch generierte Beschreibung">
            <a:extLst>
              <a:ext uri="{FF2B5EF4-FFF2-40B4-BE49-F238E27FC236}">
                <a16:creationId xmlns:a16="http://schemas.microsoft.com/office/drawing/2014/main" id="{AF74143A-E8E5-BFA6-7AFC-2C0A607EF2C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809" y="6159853"/>
            <a:ext cx="1678193" cy="6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0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59640E-D806-9BEC-670E-8F05579B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5" y="1097455"/>
            <a:ext cx="4522172" cy="395104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CO2, NH3 and HC demonstration units </a:t>
            </a:r>
            <a:br>
              <a:rPr lang="en-GB" sz="3600" dirty="0"/>
            </a:br>
            <a:r>
              <a:rPr lang="en-GB" sz="3600" dirty="0"/>
              <a:t>in India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D6586F-0CAA-8BA0-76C3-B3632EE0A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124" y="260351"/>
            <a:ext cx="7014355" cy="5822775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B0FE42-7C3F-9C41-AC1B-02D84A0A06A0}"/>
              </a:ext>
            </a:extLst>
          </p:cNvPr>
          <p:cNvSpPr/>
          <p:nvPr/>
        </p:nvSpPr>
        <p:spPr>
          <a:xfrm>
            <a:off x="4395020" y="993060"/>
            <a:ext cx="1681323" cy="65876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Hotels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9F88E31-5923-4E51-CB1A-C2B35C70433B}"/>
              </a:ext>
            </a:extLst>
          </p:cNvPr>
          <p:cNvSpPr/>
          <p:nvPr/>
        </p:nvSpPr>
        <p:spPr>
          <a:xfrm>
            <a:off x="3244654" y="2212348"/>
            <a:ext cx="2831689" cy="65876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School kitchen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98D38F-700A-826F-CAE6-DE6EC8AA9A9D}"/>
              </a:ext>
            </a:extLst>
          </p:cNvPr>
          <p:cNvSpPr/>
          <p:nvPr/>
        </p:nvSpPr>
        <p:spPr>
          <a:xfrm>
            <a:off x="1666575" y="2898148"/>
            <a:ext cx="4409768" cy="65876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Pharmaceutical industry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3B12876-305E-701D-58D9-52E04655B8A9}"/>
              </a:ext>
            </a:extLst>
          </p:cNvPr>
          <p:cNvSpPr/>
          <p:nvPr/>
        </p:nvSpPr>
        <p:spPr>
          <a:xfrm>
            <a:off x="1666577" y="3986894"/>
            <a:ext cx="4409767" cy="65876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Seafood processing plants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06C4FF-B0D3-F90B-4E05-0F9E1D0283AE}"/>
              </a:ext>
            </a:extLst>
          </p:cNvPr>
          <p:cNvSpPr/>
          <p:nvPr/>
        </p:nvSpPr>
        <p:spPr>
          <a:xfrm>
            <a:off x="3362633" y="5051617"/>
            <a:ext cx="2713711" cy="658761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chemeClr val="tx1"/>
                </a:solidFill>
              </a:rPr>
              <a:t>Fishing vessel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8DEB1F4-C834-DB5E-07F5-3CE3372CE9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061" y="6094411"/>
            <a:ext cx="6076207" cy="7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56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1434</Words>
  <Application>Microsoft Macintosh PowerPoint</Application>
  <PresentationFormat>Widescreen</PresentationFormat>
  <Paragraphs>272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Bold</vt:lpstr>
      <vt:lpstr>Calibri</vt:lpstr>
      <vt:lpstr>Calibri Light</vt:lpstr>
      <vt:lpstr>Helvetica Neue</vt:lpstr>
      <vt:lpstr>Roboto</vt:lpstr>
      <vt:lpstr>Roboto Black</vt:lpstr>
      <vt:lpstr>Wingdings</vt:lpstr>
      <vt:lpstr>Office Theme</vt:lpstr>
      <vt:lpstr>PowerPoint Presentation</vt:lpstr>
      <vt:lpstr>Promoting Green Cooling in India  and the Global South</vt:lpstr>
      <vt:lpstr>Present and future refrigerant options </vt:lpstr>
      <vt:lpstr>Climate-friendly solutions exist for (almost) all applications</vt:lpstr>
      <vt:lpstr>Best practice examples from India and the Global South</vt:lpstr>
      <vt:lpstr>Avoiding emissions by "leapfrogging” to Green Cooling</vt:lpstr>
      <vt:lpstr>Indian success story on R290 split ACs </vt:lpstr>
      <vt:lpstr>Conventional split ACs compared to Green ACs (high energy efficiency and natural refrigerant (R290) </vt:lpstr>
      <vt:lpstr>CO2, NH3 and HC demonstration units  in India</vt:lpstr>
      <vt:lpstr>Example: Switching Supermarkets to Natural Refrigerants &amp; Energy Efficiency </vt:lpstr>
      <vt:lpstr>Example: Installation of R-290 Chillers for Industry and Businesses in Indonesia</vt:lpstr>
      <vt:lpstr>Example: Solar Powered Walk-in Cold Room: Cold Hubs – Nigeria</vt:lpstr>
      <vt:lpstr>Examples: Solar Powered Solutions with R290  R290 ice production in Indonesia                                            R290 walk-in fish cold room Kenya </vt:lpstr>
      <vt:lpstr>Examples: Transport Refrigeration using Natural Refrigerants</vt:lpstr>
      <vt:lpstr>QCR System is essential – only certified technicians are permitted to work on flammable refrigerants!</vt:lpstr>
      <vt:lpstr>Publications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Akanksha Mary</dc:creator>
  <cp:lastModifiedBy>Akanksha Mary</cp:lastModifiedBy>
  <cp:revision>2</cp:revision>
  <dcterms:created xsi:type="dcterms:W3CDTF">2023-12-15T09:42:20Z</dcterms:created>
  <dcterms:modified xsi:type="dcterms:W3CDTF">2023-12-15T09:51:38Z</dcterms:modified>
</cp:coreProperties>
</file>